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2" r:id="rId3"/>
    <p:sldId id="257" r:id="rId4"/>
    <p:sldId id="269" r:id="rId5"/>
    <p:sldId id="260" r:id="rId6"/>
    <p:sldId id="262" r:id="rId7"/>
    <p:sldId id="270" r:id="rId8"/>
    <p:sldId id="261" r:id="rId9"/>
    <p:sldId id="268" r:id="rId10"/>
    <p:sldId id="265" r:id="rId11"/>
    <p:sldId id="266" r:id="rId12"/>
    <p:sldId id="267" r:id="rId13"/>
    <p:sldId id="271" r:id="rId1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16" d="100"/>
          <a:sy n="116" d="100"/>
        </p:scale>
        <p:origin x="14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2B5B887-677B-4F4F-81A3-954A3B415ED3}" type="datetimeFigureOut">
              <a:rPr lang="it-IT" smtClean="0"/>
              <a:t>30/10/2018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2B5B887-677B-4F4F-81A3-954A3B415ED3}" type="datetimeFigureOut">
              <a:rPr lang="it-IT" smtClean="0"/>
              <a:t>30/10/2018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2B5B887-677B-4F4F-81A3-954A3B415ED3}" type="datetimeFigureOut">
              <a:rPr lang="it-IT" smtClean="0"/>
              <a:t>30/10/2018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2B5B887-677B-4F4F-81A3-954A3B415ED3}" type="datetimeFigureOut">
              <a:rPr lang="it-IT" smtClean="0"/>
              <a:t>30/10/2018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12B5B887-677B-4F4F-81A3-954A3B415ED3}" type="datetimeFigureOut">
              <a:rPr lang="it-IT" smtClean="0"/>
              <a:t>30/10/2018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2B5B887-677B-4F4F-81A3-954A3B415ED3}" type="datetimeFigureOut">
              <a:rPr lang="it-IT" smtClean="0"/>
              <a:t>30/10/2018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2B5B887-677B-4F4F-81A3-954A3B415ED3}" type="datetimeFigureOut">
              <a:rPr lang="it-IT" smtClean="0"/>
              <a:t>30/10/2018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2B5B887-677B-4F4F-81A3-954A3B415ED3}" type="datetimeFigureOut">
              <a:rPr lang="it-IT" smtClean="0"/>
              <a:t>30/10/2018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2B5B887-677B-4F4F-81A3-954A3B415ED3}" type="datetimeFigureOut">
              <a:rPr lang="it-IT" smtClean="0"/>
              <a:t>30/10/2018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2B5B887-677B-4F4F-81A3-954A3B415ED3}" type="datetimeFigureOut">
              <a:rPr lang="it-IT" smtClean="0"/>
              <a:t>30/10/2018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2B5B887-677B-4F4F-81A3-954A3B415ED3}" type="datetimeFigureOut">
              <a:rPr lang="it-IT" smtClean="0"/>
              <a:t>30/10/2018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07B1A68-9F1D-4582-87CC-3C2CB67F758D}"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5B887-677B-4F4F-81A3-954A3B415ED3}" type="datetimeFigureOut">
              <a:rPr lang="it-IT" smtClean="0"/>
              <a:t>30/10/2018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7B1A68-9F1D-4582-87CC-3C2CB67F758D}"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www.governo.it/Presidenza/normativa/documentazione/dpcm_20020723.pdf"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rivacy.it/dpr2000-230.html" TargetMode="External"/><Relationship Id="rId1" Type="http://schemas.openxmlformats.org/officeDocument/2006/relationships/slideLayout" Target="../slideLayouts/slideLayout7.xml"/><Relationship Id="rId4" Type="http://schemas.openxmlformats.org/officeDocument/2006/relationships/hyperlink" Target="http://www.altalex.com/index.php?idnot=34645#titolo5"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t.wikipedia.org/wiki/Norma_(diritto)"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188" y="260350"/>
            <a:ext cx="7772400" cy="504825"/>
          </a:xfrm>
        </p:spPr>
        <p:txBody>
          <a:bodyPr>
            <a:normAutofit fontScale="90000"/>
          </a:bodyPr>
          <a:lstStyle/>
          <a:p>
            <a:r>
              <a:rPr lang="it-IT" sz="4000"/>
              <a:t>Regolamenti amministrativi</a:t>
            </a:r>
          </a:p>
        </p:txBody>
      </p:sp>
      <p:sp>
        <p:nvSpPr>
          <p:cNvPr id="2051" name="Rectangle 3"/>
          <p:cNvSpPr>
            <a:spLocks noGrp="1" noChangeArrowheads="1"/>
          </p:cNvSpPr>
          <p:nvPr>
            <p:ph type="subTitle" idx="1"/>
          </p:nvPr>
        </p:nvSpPr>
        <p:spPr>
          <a:xfrm>
            <a:off x="250825" y="981075"/>
            <a:ext cx="8569325" cy="4968875"/>
          </a:xfrm>
        </p:spPr>
        <p:txBody>
          <a:bodyPr/>
          <a:lstStyle/>
          <a:p>
            <a:pPr algn="l"/>
            <a:endParaRPr lang="it-IT" sz="1400" dirty="0"/>
          </a:p>
        </p:txBody>
      </p:sp>
      <p:sp>
        <p:nvSpPr>
          <p:cNvPr id="2052" name="AutoShape 4"/>
          <p:cNvSpPr>
            <a:spLocks/>
          </p:cNvSpPr>
          <p:nvPr/>
        </p:nvSpPr>
        <p:spPr bwMode="auto">
          <a:xfrm>
            <a:off x="1763713" y="1268413"/>
            <a:ext cx="71437" cy="4248150"/>
          </a:xfrm>
          <a:prstGeom prst="leftBrace">
            <a:avLst>
              <a:gd name="adj1" fmla="val 495559"/>
              <a:gd name="adj2" fmla="val 50000"/>
            </a:avLst>
          </a:prstGeom>
          <a:noFill/>
          <a:ln w="9525">
            <a:solidFill>
              <a:schemeClr val="tx1"/>
            </a:solidFill>
            <a:round/>
            <a:headEnd/>
            <a:tailEnd/>
          </a:ln>
          <a:effectLst/>
        </p:spPr>
        <p:txBody>
          <a:bodyPr wrap="none" anchor="ctr"/>
          <a:lstStyle/>
          <a:p>
            <a:endParaRPr lang="it-IT"/>
          </a:p>
        </p:txBody>
      </p:sp>
      <p:sp>
        <p:nvSpPr>
          <p:cNvPr id="2053" name="Text Box 5"/>
          <p:cNvSpPr txBox="1">
            <a:spLocks noChangeArrowheads="1"/>
          </p:cNvSpPr>
          <p:nvPr/>
        </p:nvSpPr>
        <p:spPr bwMode="auto">
          <a:xfrm>
            <a:off x="323850" y="3141663"/>
            <a:ext cx="1439863" cy="623887"/>
          </a:xfrm>
          <a:prstGeom prst="rect">
            <a:avLst/>
          </a:prstGeom>
          <a:noFill/>
          <a:ln w="9525">
            <a:noFill/>
            <a:miter lim="800000"/>
            <a:headEnd/>
            <a:tailEnd/>
          </a:ln>
          <a:effectLst/>
        </p:spPr>
        <p:txBody>
          <a:bodyPr>
            <a:spAutoFit/>
          </a:bodyPr>
          <a:lstStyle/>
          <a:p>
            <a:pPr>
              <a:spcBef>
                <a:spcPct val="50000"/>
              </a:spcBef>
            </a:pPr>
            <a:r>
              <a:rPr lang="it-IT" sz="1400"/>
              <a:t>Regolamenti</a:t>
            </a:r>
          </a:p>
          <a:p>
            <a:pPr>
              <a:spcBef>
                <a:spcPct val="50000"/>
              </a:spcBef>
            </a:pPr>
            <a:r>
              <a:rPr lang="it-IT" sz="1400"/>
              <a:t>Amministrativi*</a:t>
            </a:r>
          </a:p>
        </p:txBody>
      </p:sp>
      <p:sp>
        <p:nvSpPr>
          <p:cNvPr id="2055" name="Text Box 7"/>
          <p:cNvSpPr txBox="1">
            <a:spLocks noChangeArrowheads="1"/>
          </p:cNvSpPr>
          <p:nvPr/>
        </p:nvSpPr>
        <p:spPr bwMode="auto">
          <a:xfrm>
            <a:off x="2051050" y="2205038"/>
            <a:ext cx="936625" cy="366712"/>
          </a:xfrm>
          <a:prstGeom prst="rect">
            <a:avLst/>
          </a:prstGeom>
          <a:noFill/>
          <a:ln w="9525">
            <a:noFill/>
            <a:miter lim="800000"/>
            <a:headEnd/>
            <a:tailEnd/>
          </a:ln>
          <a:effectLst/>
        </p:spPr>
        <p:txBody>
          <a:bodyPr>
            <a:spAutoFit/>
          </a:bodyPr>
          <a:lstStyle/>
          <a:p>
            <a:pPr>
              <a:spcBef>
                <a:spcPct val="50000"/>
              </a:spcBef>
            </a:pPr>
            <a:r>
              <a:rPr lang="it-IT" dirty="0">
                <a:solidFill>
                  <a:srgbClr val="FF0000"/>
                </a:solidFill>
                <a:effectLst>
                  <a:outerShdw blurRad="38100" dist="38100" dir="2700000" algn="tl">
                    <a:srgbClr val="000000">
                      <a:alpha val="43137"/>
                    </a:srgbClr>
                  </a:outerShdw>
                </a:effectLst>
              </a:rPr>
              <a:t>statali</a:t>
            </a:r>
          </a:p>
        </p:txBody>
      </p:sp>
      <p:sp>
        <p:nvSpPr>
          <p:cNvPr id="2056" name="Text Box 8"/>
          <p:cNvSpPr txBox="1">
            <a:spLocks noChangeArrowheads="1"/>
          </p:cNvSpPr>
          <p:nvPr/>
        </p:nvSpPr>
        <p:spPr bwMode="auto">
          <a:xfrm>
            <a:off x="1979613" y="3644900"/>
            <a:ext cx="1152525" cy="366713"/>
          </a:xfrm>
          <a:prstGeom prst="rect">
            <a:avLst/>
          </a:prstGeom>
          <a:noFill/>
          <a:ln w="9525">
            <a:noFill/>
            <a:miter lim="800000"/>
            <a:headEnd/>
            <a:tailEnd/>
          </a:ln>
          <a:effectLst/>
        </p:spPr>
        <p:txBody>
          <a:bodyPr>
            <a:spAutoFit/>
          </a:bodyPr>
          <a:lstStyle/>
          <a:p>
            <a:pPr>
              <a:spcBef>
                <a:spcPct val="50000"/>
              </a:spcBef>
            </a:pPr>
            <a:r>
              <a:rPr lang="it-IT"/>
              <a:t>regionali</a:t>
            </a:r>
          </a:p>
        </p:txBody>
      </p:sp>
      <p:sp>
        <p:nvSpPr>
          <p:cNvPr id="2057" name="Text Box 9"/>
          <p:cNvSpPr txBox="1">
            <a:spLocks noChangeArrowheads="1"/>
          </p:cNvSpPr>
          <p:nvPr/>
        </p:nvSpPr>
        <p:spPr bwMode="auto">
          <a:xfrm>
            <a:off x="1979613" y="4076700"/>
            <a:ext cx="1152525" cy="366713"/>
          </a:xfrm>
          <a:prstGeom prst="rect">
            <a:avLst/>
          </a:prstGeom>
          <a:noFill/>
          <a:ln w="9525">
            <a:noFill/>
            <a:miter lim="800000"/>
            <a:headEnd/>
            <a:tailEnd/>
          </a:ln>
          <a:effectLst/>
        </p:spPr>
        <p:txBody>
          <a:bodyPr>
            <a:spAutoFit/>
          </a:bodyPr>
          <a:lstStyle/>
          <a:p>
            <a:pPr>
              <a:spcBef>
                <a:spcPct val="50000"/>
              </a:spcBef>
            </a:pPr>
            <a:r>
              <a:rPr lang="it-IT"/>
              <a:t>comunali</a:t>
            </a:r>
          </a:p>
        </p:txBody>
      </p:sp>
      <p:sp>
        <p:nvSpPr>
          <p:cNvPr id="2058" name="Text Box 10"/>
          <p:cNvSpPr txBox="1">
            <a:spLocks noChangeArrowheads="1"/>
          </p:cNvSpPr>
          <p:nvPr/>
        </p:nvSpPr>
        <p:spPr bwMode="auto">
          <a:xfrm>
            <a:off x="1979613" y="4508500"/>
            <a:ext cx="1225550" cy="366713"/>
          </a:xfrm>
          <a:prstGeom prst="rect">
            <a:avLst/>
          </a:prstGeom>
          <a:noFill/>
          <a:ln w="9525">
            <a:noFill/>
            <a:miter lim="800000"/>
            <a:headEnd/>
            <a:tailEnd/>
          </a:ln>
          <a:effectLst/>
        </p:spPr>
        <p:txBody>
          <a:bodyPr>
            <a:spAutoFit/>
          </a:bodyPr>
          <a:lstStyle/>
          <a:p>
            <a:pPr>
              <a:spcBef>
                <a:spcPct val="50000"/>
              </a:spcBef>
            </a:pPr>
            <a:r>
              <a:rPr lang="it-IT"/>
              <a:t>provinciali</a:t>
            </a:r>
          </a:p>
        </p:txBody>
      </p:sp>
      <p:sp>
        <p:nvSpPr>
          <p:cNvPr id="2059" name="Text Box 11"/>
          <p:cNvSpPr txBox="1">
            <a:spLocks noChangeArrowheads="1"/>
          </p:cNvSpPr>
          <p:nvPr/>
        </p:nvSpPr>
        <p:spPr bwMode="auto">
          <a:xfrm>
            <a:off x="1979613" y="4941888"/>
            <a:ext cx="6840537" cy="366712"/>
          </a:xfrm>
          <a:prstGeom prst="rect">
            <a:avLst/>
          </a:prstGeom>
          <a:noFill/>
          <a:ln w="9525">
            <a:noFill/>
            <a:miter lim="800000"/>
            <a:headEnd/>
            <a:tailEnd/>
          </a:ln>
          <a:effectLst/>
        </p:spPr>
        <p:txBody>
          <a:bodyPr>
            <a:spAutoFit/>
          </a:bodyPr>
          <a:lstStyle/>
          <a:p>
            <a:pPr>
              <a:spcBef>
                <a:spcPct val="50000"/>
              </a:spcBef>
            </a:pPr>
            <a:r>
              <a:rPr lang="it-IT"/>
              <a:t>di altre autorità </a:t>
            </a:r>
            <a:r>
              <a:rPr lang="it-IT" sz="1400"/>
              <a:t>(per es., delle Autorità garanti - cap. XIII.7.9 - o dell’Università) </a:t>
            </a:r>
            <a:endParaRPr lang="it-IT"/>
          </a:p>
        </p:txBody>
      </p:sp>
      <p:sp>
        <p:nvSpPr>
          <p:cNvPr id="2060" name="AutoShape 12"/>
          <p:cNvSpPr>
            <a:spLocks/>
          </p:cNvSpPr>
          <p:nvPr/>
        </p:nvSpPr>
        <p:spPr bwMode="auto">
          <a:xfrm>
            <a:off x="3059113" y="1268413"/>
            <a:ext cx="73025" cy="2160587"/>
          </a:xfrm>
          <a:prstGeom prst="leftBrace">
            <a:avLst>
              <a:gd name="adj1" fmla="val 246558"/>
              <a:gd name="adj2" fmla="val 50000"/>
            </a:avLst>
          </a:prstGeom>
          <a:noFill/>
          <a:ln w="9525">
            <a:solidFill>
              <a:schemeClr val="tx1"/>
            </a:solidFill>
            <a:round/>
            <a:headEnd/>
            <a:tailEnd/>
          </a:ln>
          <a:effectLst/>
        </p:spPr>
        <p:txBody>
          <a:bodyPr wrap="none" anchor="ctr"/>
          <a:lstStyle/>
          <a:p>
            <a:endParaRPr lang="it-IT"/>
          </a:p>
        </p:txBody>
      </p:sp>
      <p:sp>
        <p:nvSpPr>
          <p:cNvPr id="2061" name="AutoShape 13"/>
          <p:cNvSpPr>
            <a:spLocks/>
          </p:cNvSpPr>
          <p:nvPr/>
        </p:nvSpPr>
        <p:spPr bwMode="auto">
          <a:xfrm>
            <a:off x="3276600" y="3716338"/>
            <a:ext cx="71438" cy="1081087"/>
          </a:xfrm>
          <a:prstGeom prst="rightBrace">
            <a:avLst>
              <a:gd name="adj1" fmla="val 126110"/>
              <a:gd name="adj2" fmla="val 50000"/>
            </a:avLst>
          </a:prstGeom>
          <a:noFill/>
          <a:ln w="9525">
            <a:solidFill>
              <a:schemeClr val="tx1"/>
            </a:solidFill>
            <a:round/>
            <a:headEnd/>
            <a:tailEnd/>
          </a:ln>
          <a:effectLst/>
        </p:spPr>
        <p:txBody>
          <a:bodyPr wrap="none" anchor="ctr"/>
          <a:lstStyle/>
          <a:p>
            <a:endParaRPr lang="it-IT"/>
          </a:p>
        </p:txBody>
      </p:sp>
      <p:sp>
        <p:nvSpPr>
          <p:cNvPr id="2062" name="Text Box 14"/>
          <p:cNvSpPr txBox="1">
            <a:spLocks noChangeArrowheads="1"/>
          </p:cNvSpPr>
          <p:nvPr/>
        </p:nvSpPr>
        <p:spPr bwMode="auto">
          <a:xfrm>
            <a:off x="3563938" y="4076700"/>
            <a:ext cx="3455987" cy="304800"/>
          </a:xfrm>
          <a:prstGeom prst="rect">
            <a:avLst/>
          </a:prstGeom>
          <a:noFill/>
          <a:ln w="9525">
            <a:noFill/>
            <a:miter lim="800000"/>
            <a:headEnd/>
            <a:tailEnd/>
          </a:ln>
          <a:effectLst/>
        </p:spPr>
        <p:txBody>
          <a:bodyPr>
            <a:spAutoFit/>
          </a:bodyPr>
          <a:lstStyle/>
          <a:p>
            <a:pPr>
              <a:spcBef>
                <a:spcPct val="50000"/>
              </a:spcBef>
            </a:pPr>
            <a:r>
              <a:rPr lang="it-IT" sz="1400"/>
              <a:t>(cap. X)</a:t>
            </a:r>
          </a:p>
        </p:txBody>
      </p:sp>
      <p:sp>
        <p:nvSpPr>
          <p:cNvPr id="2063" name="Text Box 15"/>
          <p:cNvSpPr txBox="1">
            <a:spLocks noChangeArrowheads="1"/>
          </p:cNvSpPr>
          <p:nvPr/>
        </p:nvSpPr>
        <p:spPr bwMode="auto">
          <a:xfrm>
            <a:off x="3240087" y="1265237"/>
            <a:ext cx="1368425" cy="1204912"/>
          </a:xfrm>
          <a:prstGeom prst="rect">
            <a:avLst/>
          </a:prstGeom>
          <a:noFill/>
          <a:ln w="9525">
            <a:noFill/>
            <a:miter lim="800000"/>
            <a:headEnd/>
            <a:tailEnd/>
          </a:ln>
          <a:effectLst/>
        </p:spPr>
        <p:txBody>
          <a:bodyPr>
            <a:spAutoFit/>
          </a:bodyPr>
          <a:lstStyle/>
          <a:p>
            <a:pPr>
              <a:spcBef>
                <a:spcPct val="50000"/>
              </a:spcBef>
            </a:pPr>
            <a:r>
              <a:rPr lang="it-IT" dirty="0">
                <a:solidFill>
                  <a:srgbClr val="FF0000"/>
                </a:solidFill>
                <a:effectLst>
                  <a:outerShdw blurRad="38100" dist="38100" dir="2700000" algn="tl">
                    <a:srgbClr val="000000">
                      <a:alpha val="43137"/>
                    </a:srgbClr>
                  </a:outerShdw>
                </a:effectLst>
              </a:rPr>
              <a:t>governativi</a:t>
            </a:r>
            <a:r>
              <a:rPr lang="it-IT" dirty="0"/>
              <a:t> </a:t>
            </a:r>
            <a:r>
              <a:rPr lang="it-IT" sz="1400" dirty="0"/>
              <a:t>(art. 17.1, L. 400/1988)</a:t>
            </a:r>
            <a:endParaRPr lang="it-IT" dirty="0"/>
          </a:p>
          <a:p>
            <a:pPr>
              <a:spcBef>
                <a:spcPct val="50000"/>
              </a:spcBef>
            </a:pPr>
            <a:endParaRPr lang="it-IT" dirty="0"/>
          </a:p>
        </p:txBody>
      </p:sp>
      <p:sp>
        <p:nvSpPr>
          <p:cNvPr id="2064" name="Text Box 16"/>
          <p:cNvSpPr txBox="1">
            <a:spLocks noChangeArrowheads="1"/>
          </p:cNvSpPr>
          <p:nvPr/>
        </p:nvSpPr>
        <p:spPr bwMode="auto">
          <a:xfrm>
            <a:off x="3313112" y="2830231"/>
            <a:ext cx="1295400" cy="579438"/>
          </a:xfrm>
          <a:prstGeom prst="rect">
            <a:avLst/>
          </a:prstGeom>
          <a:noFill/>
          <a:ln w="9525">
            <a:noFill/>
            <a:miter lim="800000"/>
            <a:headEnd/>
            <a:tailEnd/>
          </a:ln>
          <a:effectLst/>
        </p:spPr>
        <p:txBody>
          <a:bodyPr>
            <a:spAutoFit/>
          </a:bodyPr>
          <a:lstStyle/>
          <a:p>
            <a:pPr>
              <a:spcBef>
                <a:spcPct val="50000"/>
              </a:spcBef>
            </a:pPr>
            <a:r>
              <a:rPr lang="it-IT" dirty="0">
                <a:solidFill>
                  <a:srgbClr val="FF0000"/>
                </a:solidFill>
                <a:effectLst>
                  <a:outerShdw blurRad="38100" dist="38100" dir="2700000" algn="tl">
                    <a:srgbClr val="000000">
                      <a:alpha val="43137"/>
                    </a:srgbClr>
                  </a:outerShdw>
                </a:effectLst>
              </a:rPr>
              <a:t>ministeriali </a:t>
            </a:r>
            <a:r>
              <a:rPr lang="it-IT" sz="1400" dirty="0"/>
              <a:t>(art. 17.3)</a:t>
            </a:r>
            <a:endParaRPr lang="it-IT" dirty="0"/>
          </a:p>
        </p:txBody>
      </p:sp>
      <p:sp>
        <p:nvSpPr>
          <p:cNvPr id="2066" name="Text Box 18"/>
          <p:cNvSpPr txBox="1">
            <a:spLocks noChangeArrowheads="1"/>
          </p:cNvSpPr>
          <p:nvPr/>
        </p:nvSpPr>
        <p:spPr bwMode="auto">
          <a:xfrm>
            <a:off x="5076825" y="1341438"/>
            <a:ext cx="2590800" cy="366712"/>
          </a:xfrm>
          <a:prstGeom prst="rect">
            <a:avLst/>
          </a:prstGeom>
          <a:noFill/>
          <a:ln w="9525">
            <a:noFill/>
            <a:miter lim="800000"/>
            <a:headEnd/>
            <a:tailEnd/>
          </a:ln>
          <a:effectLst/>
        </p:spPr>
        <p:txBody>
          <a:bodyPr>
            <a:spAutoFit/>
          </a:bodyPr>
          <a:lstStyle/>
          <a:p>
            <a:pPr>
              <a:spcBef>
                <a:spcPct val="50000"/>
              </a:spcBef>
            </a:pPr>
            <a:endParaRPr lang="it-IT"/>
          </a:p>
        </p:txBody>
      </p:sp>
      <p:sp>
        <p:nvSpPr>
          <p:cNvPr id="2068" name="Text Box 20"/>
          <p:cNvSpPr txBox="1">
            <a:spLocks noChangeArrowheads="1"/>
          </p:cNvSpPr>
          <p:nvPr/>
        </p:nvSpPr>
        <p:spPr bwMode="auto">
          <a:xfrm>
            <a:off x="395288" y="6237288"/>
            <a:ext cx="8353425" cy="457200"/>
          </a:xfrm>
          <a:prstGeom prst="rect">
            <a:avLst/>
          </a:prstGeom>
          <a:noFill/>
          <a:ln w="9525">
            <a:noFill/>
            <a:miter lim="800000"/>
            <a:headEnd/>
            <a:tailEnd/>
          </a:ln>
          <a:effectLst/>
        </p:spPr>
        <p:txBody>
          <a:bodyPr>
            <a:spAutoFit/>
          </a:bodyPr>
          <a:lstStyle/>
          <a:p>
            <a:pPr>
              <a:spcBef>
                <a:spcPct val="50000"/>
              </a:spcBef>
            </a:pPr>
            <a:r>
              <a:rPr lang="it-IT" sz="1200"/>
              <a:t>* Attenzione: i regolamenti amministrativi, nonostante il nome, nulla c’entrano con i </a:t>
            </a:r>
            <a:r>
              <a:rPr lang="it-IT" sz="1200" i="1"/>
              <a:t>regolamenti parlamentari</a:t>
            </a:r>
            <a:r>
              <a:rPr lang="it-IT" sz="1200"/>
              <a:t> (che sono fonti sub-costituzionali: cap. IX.8) e i </a:t>
            </a:r>
            <a:r>
              <a:rPr lang="it-IT" sz="1200" i="1"/>
              <a:t>regolamenti comunitari</a:t>
            </a:r>
            <a:r>
              <a:rPr lang="it-IT" sz="1200"/>
              <a:t> (che sono atti legislativi della Comunità europea: cap. XI.1)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2204864"/>
            <a:ext cx="8496944" cy="3970318"/>
          </a:xfrm>
          <a:prstGeom prst="rect">
            <a:avLst/>
          </a:prstGeom>
        </p:spPr>
        <p:txBody>
          <a:bodyPr wrap="square">
            <a:spAutoFit/>
          </a:bodyPr>
          <a:lstStyle/>
          <a:p>
            <a:r>
              <a:rPr lang="it-IT" sz="2800" b="1" dirty="0"/>
              <a:t>Art. 97.</a:t>
            </a:r>
          </a:p>
          <a:p>
            <a:r>
              <a:rPr lang="it-IT" sz="2800" dirty="0"/>
              <a:t>(Testo applicabile fino all’esercizio finanziario relativo all’anno 2013)</a:t>
            </a:r>
          </a:p>
          <a:p>
            <a:r>
              <a:rPr lang="it-IT" sz="2800" dirty="0"/>
              <a:t>I pubblici uffici sono organizzati </a:t>
            </a:r>
            <a:r>
              <a:rPr lang="it-IT" sz="2800" b="1" dirty="0">
                <a:effectLst>
                  <a:outerShdw blurRad="38100" dist="38100" dir="2700000" algn="tl">
                    <a:srgbClr val="000000">
                      <a:alpha val="43137"/>
                    </a:srgbClr>
                  </a:outerShdw>
                </a:effectLst>
              </a:rPr>
              <a:t>secondo disposizioni di legge</a:t>
            </a:r>
            <a:r>
              <a:rPr lang="it-IT" sz="2800" dirty="0"/>
              <a:t>, in modo che siano assicurati il buon andamento e l'imparzialità dell'amministrazione.</a:t>
            </a:r>
          </a:p>
          <a:p>
            <a:r>
              <a:rPr lang="it-IT" sz="2800" dirty="0"/>
              <a:t>Nell'ordinamento degli uffici sono determinate le sfere di competenza, le attribuzioni e le responsabilità proprie dei funzionari.</a:t>
            </a:r>
          </a:p>
        </p:txBody>
      </p:sp>
      <p:sp>
        <p:nvSpPr>
          <p:cNvPr id="4" name="CasellaDiTesto 3"/>
          <p:cNvSpPr txBox="1"/>
          <p:nvPr/>
        </p:nvSpPr>
        <p:spPr>
          <a:xfrm>
            <a:off x="971600" y="476672"/>
            <a:ext cx="7560840" cy="646331"/>
          </a:xfrm>
          <a:prstGeom prst="rect">
            <a:avLst/>
          </a:prstGeom>
          <a:noFill/>
        </p:spPr>
        <p:txBody>
          <a:bodyPr wrap="square" rtlCol="0">
            <a:spAutoFit/>
          </a:bodyPr>
          <a:lstStyle/>
          <a:p>
            <a:r>
              <a:rPr lang="it-IT" sz="3600" dirty="0" smtClean="0">
                <a:solidFill>
                  <a:srgbClr val="FF0000"/>
                </a:solidFill>
              </a:rPr>
              <a:t>RISERVE DI LEGGE RELATIVE: ESEMPI</a:t>
            </a:r>
            <a:endParaRPr lang="it-IT" sz="3600" dirty="0">
              <a:solidFill>
                <a:srgbClr val="FF0000"/>
              </a:solidFill>
            </a:endParaRPr>
          </a:p>
        </p:txBody>
      </p:sp>
    </p:spTree>
    <p:extLst>
      <p:ext uri="{BB962C8B-B14F-4D97-AF65-F5344CB8AC3E}">
        <p14:creationId xmlns:p14="http://schemas.microsoft.com/office/powerpoint/2010/main" val="1032506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620688"/>
            <a:ext cx="7848872" cy="5693866"/>
          </a:xfrm>
          <a:prstGeom prst="rect">
            <a:avLst/>
          </a:prstGeom>
        </p:spPr>
        <p:txBody>
          <a:bodyPr wrap="square">
            <a:spAutoFit/>
          </a:bodyPr>
          <a:lstStyle/>
          <a:p>
            <a:r>
              <a:rPr lang="it-IT" sz="2800" b="1" dirty="0"/>
              <a:t>Art. 95.</a:t>
            </a:r>
          </a:p>
          <a:p>
            <a:r>
              <a:rPr lang="it-IT" sz="2800" dirty="0"/>
              <a:t>Il Presidente del Consiglio dei ministri dirige la politica generale del Governo e ne è responsabile. Mantiene l’unità di indirizzo politico ed amministrativo, promovendo e coordinando l’attività dei ministri.</a:t>
            </a:r>
          </a:p>
          <a:p>
            <a:r>
              <a:rPr lang="it-IT" sz="2800" dirty="0"/>
              <a:t>I ministri sono responsabili collegialmente degli atti del Consiglio dei ministri, e individualmente degli atti dei loro dicasteri.</a:t>
            </a:r>
          </a:p>
          <a:p>
            <a:r>
              <a:rPr lang="it-IT" sz="2800" dirty="0"/>
              <a:t>La </a:t>
            </a:r>
            <a:r>
              <a:rPr lang="it-IT" sz="2800" b="1" dirty="0">
                <a:effectLst>
                  <a:outerShdw blurRad="38100" dist="38100" dir="2700000" algn="tl">
                    <a:srgbClr val="000000">
                      <a:alpha val="43137"/>
                    </a:srgbClr>
                  </a:outerShdw>
                </a:effectLst>
              </a:rPr>
              <a:t>legge</a:t>
            </a:r>
            <a:r>
              <a:rPr lang="it-IT" sz="2800" dirty="0"/>
              <a:t> provvede all’ordinamento della Presidenza del Consiglio e determina il numero, le attribuzioni e l’organizzazione dei ministeri</a:t>
            </a:r>
            <a:r>
              <a:rPr lang="it-IT" sz="2800" dirty="0" smtClean="0"/>
              <a:t>.</a:t>
            </a:r>
          </a:p>
          <a:p>
            <a:r>
              <a:rPr lang="it-IT" sz="2800" dirty="0" smtClean="0">
                <a:sym typeface="Wingdings" panose="05000000000000000000" pitchFamily="2" charset="2"/>
              </a:rPr>
              <a:t> </a:t>
            </a:r>
            <a:r>
              <a:rPr lang="it-IT" sz="2800" b="1" dirty="0" smtClean="0">
                <a:sym typeface="Wingdings" panose="05000000000000000000" pitchFamily="2" charset="2"/>
                <a:hlinkClick r:id="rId2"/>
              </a:rPr>
              <a:t>Regolamento di attuazione</a:t>
            </a:r>
            <a:endParaRPr lang="it-IT" sz="2800" dirty="0"/>
          </a:p>
        </p:txBody>
      </p:sp>
    </p:spTree>
    <p:extLst>
      <p:ext uri="{BB962C8B-B14F-4D97-AF65-F5344CB8AC3E}">
        <p14:creationId xmlns:p14="http://schemas.microsoft.com/office/powerpoint/2010/main" val="3051512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188641"/>
            <a:ext cx="7772400" cy="576064"/>
          </a:xfrm>
        </p:spPr>
        <p:txBody>
          <a:bodyPr>
            <a:normAutofit fontScale="90000"/>
          </a:bodyPr>
          <a:lstStyle/>
          <a:p>
            <a:r>
              <a:rPr lang="it-IT" dirty="0" smtClean="0"/>
              <a:t>Riserve relative</a:t>
            </a:r>
            <a:endParaRPr lang="it-IT" dirty="0"/>
          </a:p>
        </p:txBody>
      </p:sp>
      <p:sp>
        <p:nvSpPr>
          <p:cNvPr id="3" name="Sottotitolo 2"/>
          <p:cNvSpPr>
            <a:spLocks noGrp="1"/>
          </p:cNvSpPr>
          <p:nvPr>
            <p:ph type="subTitle" idx="1"/>
          </p:nvPr>
        </p:nvSpPr>
        <p:spPr>
          <a:xfrm>
            <a:off x="395536" y="1052736"/>
            <a:ext cx="8352928" cy="5328592"/>
          </a:xfrm>
        </p:spPr>
        <p:txBody>
          <a:bodyPr/>
          <a:lstStyle/>
          <a:p>
            <a:pPr algn="l"/>
            <a:r>
              <a:rPr lang="it-IT" b="1" dirty="0">
                <a:solidFill>
                  <a:schemeClr val="tx2"/>
                </a:solidFill>
              </a:rPr>
              <a:t>Art. 32.</a:t>
            </a:r>
          </a:p>
          <a:p>
            <a:pPr algn="l"/>
            <a:r>
              <a:rPr lang="it-IT" dirty="0">
                <a:solidFill>
                  <a:schemeClr val="tx2"/>
                </a:solidFill>
              </a:rPr>
              <a:t>La Repubblica tutela la salute come fondamentale diritto dell’individuo e interesse della collettività, e garantisce cure gratuite agli indigenti.</a:t>
            </a:r>
          </a:p>
          <a:p>
            <a:pPr algn="l"/>
            <a:r>
              <a:rPr lang="it-IT" dirty="0">
                <a:solidFill>
                  <a:schemeClr val="tx2"/>
                </a:solidFill>
              </a:rPr>
              <a:t>Nessuno può essere obbligato a un determinato trattamento sanitario </a:t>
            </a:r>
            <a:r>
              <a:rPr lang="it-IT" b="1" dirty="0">
                <a:solidFill>
                  <a:schemeClr val="tx2"/>
                </a:solidFill>
                <a:effectLst>
                  <a:outerShdw blurRad="38100" dist="38100" dir="2700000" algn="tl">
                    <a:srgbClr val="000000">
                      <a:alpha val="43137"/>
                    </a:srgbClr>
                  </a:outerShdw>
                </a:effectLst>
              </a:rPr>
              <a:t>se non per disposizione di legge</a:t>
            </a:r>
            <a:r>
              <a:rPr lang="it-IT" dirty="0">
                <a:solidFill>
                  <a:schemeClr val="tx2"/>
                </a:solidFill>
              </a:rPr>
              <a:t>. La legge non può in nessun caso violare i limiti imposti dal rispetto della persona umana.</a:t>
            </a:r>
          </a:p>
          <a:p>
            <a:pPr algn="l"/>
            <a:endParaRPr lang="it-IT" dirty="0"/>
          </a:p>
        </p:txBody>
      </p:sp>
    </p:spTree>
    <p:extLst>
      <p:ext uri="{BB962C8B-B14F-4D97-AF65-F5344CB8AC3E}">
        <p14:creationId xmlns:p14="http://schemas.microsoft.com/office/powerpoint/2010/main" val="2436302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lstStyle/>
          <a:p>
            <a:r>
              <a:rPr lang="it-IT" sz="3200" dirty="0" smtClean="0"/>
              <a:t>Legge 400</a:t>
            </a:r>
            <a:endParaRPr lang="it-IT" sz="3200" dirty="0"/>
          </a:p>
        </p:txBody>
      </p:sp>
      <p:sp>
        <p:nvSpPr>
          <p:cNvPr id="3" name="Segnaposto contenuto 2"/>
          <p:cNvSpPr>
            <a:spLocks noGrp="1"/>
          </p:cNvSpPr>
          <p:nvPr>
            <p:ph idx="1"/>
          </p:nvPr>
        </p:nvSpPr>
        <p:spPr/>
        <p:txBody>
          <a:bodyPr>
            <a:normAutofit fontScale="85000" lnSpcReduction="20000"/>
          </a:bodyPr>
          <a:lstStyle/>
          <a:p>
            <a:pPr marL="0" indent="0">
              <a:buNone/>
            </a:pPr>
            <a:r>
              <a:rPr lang="it-IT" dirty="0" smtClean="0"/>
              <a:t>Regolamenti ministeriali</a:t>
            </a:r>
          </a:p>
          <a:p>
            <a:pPr algn="just">
              <a:buNone/>
            </a:pPr>
            <a:r>
              <a:rPr lang="it-IT" dirty="0" smtClean="0">
                <a:solidFill>
                  <a:srgbClr val="0070C0"/>
                </a:solidFill>
              </a:rPr>
              <a:t>3. Con decreto ministeriale possono essere adottati regolamenti nelle </a:t>
            </a:r>
            <a:r>
              <a:rPr lang="it-IT" b="1" dirty="0" smtClean="0">
                <a:solidFill>
                  <a:srgbClr val="0070C0"/>
                </a:solidFill>
              </a:rPr>
              <a:t>materie di competenza </a:t>
            </a:r>
            <a:r>
              <a:rPr lang="it-IT" dirty="0" smtClean="0">
                <a:solidFill>
                  <a:srgbClr val="0070C0"/>
                </a:solidFill>
              </a:rPr>
              <a:t>del ministro o di autorità </a:t>
            </a:r>
            <a:r>
              <a:rPr lang="it-IT" dirty="0" err="1" smtClean="0">
                <a:solidFill>
                  <a:srgbClr val="0070C0"/>
                </a:solidFill>
              </a:rPr>
              <a:t>sottordinate</a:t>
            </a:r>
            <a:r>
              <a:rPr lang="it-IT" dirty="0" smtClean="0">
                <a:solidFill>
                  <a:srgbClr val="0070C0"/>
                </a:solidFill>
              </a:rPr>
              <a:t> al ministro, quando </a:t>
            </a:r>
            <a:r>
              <a:rPr lang="it-IT" b="1" dirty="0" smtClean="0">
                <a:solidFill>
                  <a:srgbClr val="0070C0"/>
                </a:solidFill>
              </a:rPr>
              <a:t>la legge espressamente conferisca tale potere</a:t>
            </a:r>
            <a:r>
              <a:rPr lang="it-IT" dirty="0" smtClean="0">
                <a:solidFill>
                  <a:srgbClr val="0070C0"/>
                </a:solidFill>
              </a:rPr>
              <a:t>. Tali regolamenti, per materie di competenza di più ministri, possono essere adottati con decreti interministeriali, ferma restando la necessità di apposita autorizzazione da parte della legge. I regolamenti ministeriali ed interministeriali non possono dettare norme contrarie a quelle dei regolamenti emanati dal Governo. Essi debbono essere comunicati al Presidente del Consiglio dei ministri prima della loro emanazione. </a:t>
            </a:r>
            <a:endParaRPr lang="it-IT" dirty="0">
              <a:solidFill>
                <a:srgbClr val="0070C0"/>
              </a:solidFill>
            </a:endParaRPr>
          </a:p>
        </p:txBody>
      </p:sp>
    </p:spTree>
    <p:extLst>
      <p:ext uri="{BB962C8B-B14F-4D97-AF65-F5344CB8AC3E}">
        <p14:creationId xmlns:p14="http://schemas.microsoft.com/office/powerpoint/2010/main" val="3918829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476673"/>
            <a:ext cx="7772400" cy="432048"/>
          </a:xfrm>
        </p:spPr>
        <p:txBody>
          <a:bodyPr>
            <a:normAutofit fontScale="90000"/>
          </a:bodyPr>
          <a:lstStyle/>
          <a:p>
            <a:r>
              <a:rPr lang="it-IT" dirty="0" smtClean="0"/>
              <a:t>Regolamenti: procedimento </a:t>
            </a:r>
            <a:endParaRPr lang="it-IT" dirty="0"/>
          </a:p>
        </p:txBody>
      </p:sp>
      <p:sp>
        <p:nvSpPr>
          <p:cNvPr id="3" name="Sottotitolo 2"/>
          <p:cNvSpPr>
            <a:spLocks noGrp="1"/>
          </p:cNvSpPr>
          <p:nvPr>
            <p:ph type="subTitle" idx="1"/>
          </p:nvPr>
        </p:nvSpPr>
        <p:spPr>
          <a:xfrm>
            <a:off x="539552" y="1124744"/>
            <a:ext cx="7704856" cy="5184576"/>
          </a:xfrm>
        </p:spPr>
        <p:txBody>
          <a:bodyPr>
            <a:normAutofit fontScale="92500" lnSpcReduction="10000"/>
          </a:bodyPr>
          <a:lstStyle/>
          <a:p>
            <a:pPr algn="l"/>
            <a:r>
              <a:rPr lang="it-IT" dirty="0" smtClean="0"/>
              <a:t>Regolamento governativo:</a:t>
            </a:r>
          </a:p>
          <a:p>
            <a:pPr algn="l"/>
            <a:endParaRPr lang="it-IT" dirty="0" smtClean="0"/>
          </a:p>
          <a:p>
            <a:pPr algn="l"/>
            <a:endParaRPr lang="it-IT" dirty="0"/>
          </a:p>
          <a:p>
            <a:pPr algn="l"/>
            <a:endParaRPr lang="it-IT" dirty="0" smtClean="0"/>
          </a:p>
          <a:p>
            <a:pPr algn="l"/>
            <a:endParaRPr lang="it-IT" dirty="0"/>
          </a:p>
          <a:p>
            <a:pPr algn="l"/>
            <a:endParaRPr lang="it-IT" dirty="0" smtClean="0"/>
          </a:p>
          <a:p>
            <a:pPr algn="l"/>
            <a:endParaRPr lang="it-IT" dirty="0"/>
          </a:p>
          <a:p>
            <a:pPr algn="l"/>
            <a:endParaRPr lang="it-IT" dirty="0" smtClean="0"/>
          </a:p>
          <a:p>
            <a:pPr algn="l"/>
            <a:endParaRPr lang="it-IT" dirty="0" smtClean="0"/>
          </a:p>
          <a:p>
            <a:pPr algn="l"/>
            <a:r>
              <a:rPr lang="it-IT" dirty="0" smtClean="0"/>
              <a:t>Regolamento ministeriale:</a:t>
            </a:r>
          </a:p>
          <a:p>
            <a:pPr algn="l"/>
            <a:endParaRPr lang="it-IT" dirty="0"/>
          </a:p>
        </p:txBody>
      </p:sp>
      <p:sp>
        <p:nvSpPr>
          <p:cNvPr id="4" name="Rettangolo 3"/>
          <p:cNvSpPr/>
          <p:nvPr/>
        </p:nvSpPr>
        <p:spPr>
          <a:xfrm>
            <a:off x="683568" y="2060848"/>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Consiglio dei ministri: adozione</a:t>
            </a:r>
            <a:endParaRPr lang="it-IT" dirty="0"/>
          </a:p>
        </p:txBody>
      </p:sp>
      <p:sp>
        <p:nvSpPr>
          <p:cNvPr id="5" name="Freccia in giù 4"/>
          <p:cNvSpPr/>
          <p:nvPr/>
        </p:nvSpPr>
        <p:spPr>
          <a:xfrm>
            <a:off x="2555776" y="2780928"/>
            <a:ext cx="45719"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Rettangolo 5"/>
          <p:cNvSpPr/>
          <p:nvPr/>
        </p:nvSpPr>
        <p:spPr>
          <a:xfrm>
            <a:off x="1763688" y="3429000"/>
            <a:ext cx="1728192" cy="86409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dirty="0" smtClean="0"/>
              <a:t>Consiglio di Stato: parere obbligatorio</a:t>
            </a:r>
            <a:endParaRPr lang="it-IT" dirty="0"/>
          </a:p>
        </p:txBody>
      </p:sp>
      <p:sp>
        <p:nvSpPr>
          <p:cNvPr id="7" name="Freccia in giù 6"/>
          <p:cNvSpPr/>
          <p:nvPr/>
        </p:nvSpPr>
        <p:spPr>
          <a:xfrm rot="10800000">
            <a:off x="3131840" y="2780928"/>
            <a:ext cx="72008" cy="504056"/>
          </a:xfrm>
          <a:prstGeom prst="downArrow">
            <a:avLst>
              <a:gd name="adj1" fmla="val 50000"/>
              <a:gd name="adj2" fmla="val 575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2915816" y="2060848"/>
            <a:ext cx="194421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Consiglio dei ministri: deliberazione</a:t>
            </a:r>
            <a:endParaRPr lang="it-IT" dirty="0"/>
          </a:p>
        </p:txBody>
      </p:sp>
      <p:sp>
        <p:nvSpPr>
          <p:cNvPr id="9" name="Freccia a destra 8"/>
          <p:cNvSpPr/>
          <p:nvPr/>
        </p:nvSpPr>
        <p:spPr>
          <a:xfrm>
            <a:off x="4860032" y="2348880"/>
            <a:ext cx="36004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Rettangolo 9"/>
          <p:cNvSpPr/>
          <p:nvPr/>
        </p:nvSpPr>
        <p:spPr>
          <a:xfrm>
            <a:off x="5292080" y="2060848"/>
            <a:ext cx="144016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PDR: </a:t>
            </a:r>
            <a:r>
              <a:rPr lang="it-IT"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emanzione</a:t>
            </a:r>
            <a:endParaRPr lang="it-IT"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1" name="Freccia in giù 10"/>
          <p:cNvSpPr/>
          <p:nvPr/>
        </p:nvSpPr>
        <p:spPr>
          <a:xfrm>
            <a:off x="5796136" y="2780928"/>
            <a:ext cx="54103"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Rettangolo 11"/>
          <p:cNvSpPr/>
          <p:nvPr/>
        </p:nvSpPr>
        <p:spPr>
          <a:xfrm>
            <a:off x="4932040" y="3356992"/>
            <a:ext cx="1944216" cy="9361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dirty="0" smtClean="0"/>
              <a:t>Corte dei conti: registrazione</a:t>
            </a:r>
            <a:endParaRPr lang="it-IT" dirty="0"/>
          </a:p>
        </p:txBody>
      </p:sp>
      <p:sp>
        <p:nvSpPr>
          <p:cNvPr id="14" name="Freccia curva 13"/>
          <p:cNvSpPr/>
          <p:nvPr/>
        </p:nvSpPr>
        <p:spPr>
          <a:xfrm rot="16200000">
            <a:off x="4319972" y="3104964"/>
            <a:ext cx="720080" cy="21602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15" name="Freccia a destra 14"/>
          <p:cNvSpPr/>
          <p:nvPr/>
        </p:nvSpPr>
        <p:spPr>
          <a:xfrm>
            <a:off x="6876256" y="4149080"/>
            <a:ext cx="57606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Ovale 15"/>
          <p:cNvSpPr/>
          <p:nvPr/>
        </p:nvSpPr>
        <p:spPr>
          <a:xfrm>
            <a:off x="7524328" y="3789040"/>
            <a:ext cx="864096" cy="79208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t-IT"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G.U.</a:t>
            </a:r>
            <a:endParaRPr lang="it-IT"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7" name="Rettangolo 16"/>
          <p:cNvSpPr/>
          <p:nvPr/>
        </p:nvSpPr>
        <p:spPr>
          <a:xfrm>
            <a:off x="827584" y="4797152"/>
            <a:ext cx="158417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Ministro: adozione</a:t>
            </a:r>
            <a:endParaRPr lang="it-IT" dirty="0"/>
          </a:p>
        </p:txBody>
      </p:sp>
      <p:sp>
        <p:nvSpPr>
          <p:cNvPr id="18" name="Freccia in giù 17"/>
          <p:cNvSpPr/>
          <p:nvPr/>
        </p:nvSpPr>
        <p:spPr>
          <a:xfrm rot="10800000">
            <a:off x="2339752" y="4293096"/>
            <a:ext cx="72008" cy="504056"/>
          </a:xfrm>
          <a:prstGeom prst="downArrow">
            <a:avLst>
              <a:gd name="adj1" fmla="val 50000"/>
              <a:gd name="adj2" fmla="val 575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Freccia in giù 18"/>
          <p:cNvSpPr/>
          <p:nvPr/>
        </p:nvSpPr>
        <p:spPr>
          <a:xfrm>
            <a:off x="3419872" y="4293096"/>
            <a:ext cx="45719"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0" name="Rettangolo 19"/>
          <p:cNvSpPr/>
          <p:nvPr/>
        </p:nvSpPr>
        <p:spPr>
          <a:xfrm>
            <a:off x="3419872" y="4797152"/>
            <a:ext cx="158417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Ministro: emanazione</a:t>
            </a:r>
            <a:endParaRPr lang="it-IT" dirty="0"/>
          </a:p>
        </p:txBody>
      </p:sp>
      <p:sp>
        <p:nvSpPr>
          <p:cNvPr id="21" name="Freccia angolare in su 20"/>
          <p:cNvSpPr/>
          <p:nvPr/>
        </p:nvSpPr>
        <p:spPr>
          <a:xfrm>
            <a:off x="5076056" y="4293096"/>
            <a:ext cx="288032" cy="79208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23" name="Connettore 2 22"/>
          <p:cNvCxnSpPr/>
          <p:nvPr/>
        </p:nvCxnSpPr>
        <p:spPr>
          <a:xfrm flipV="1">
            <a:off x="4067944" y="2924944"/>
            <a:ext cx="0" cy="18722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0379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fontScale="90000"/>
          </a:bodyPr>
          <a:lstStyle/>
          <a:p>
            <a:r>
              <a:rPr lang="it-IT" dirty="0" smtClean="0"/>
              <a:t>Regolamenti statali</a:t>
            </a:r>
            <a:endParaRPr lang="it-IT" dirty="0"/>
          </a:p>
        </p:txBody>
      </p:sp>
      <p:sp>
        <p:nvSpPr>
          <p:cNvPr id="3" name="Segnaposto contenuto 2"/>
          <p:cNvSpPr>
            <a:spLocks noGrp="1"/>
          </p:cNvSpPr>
          <p:nvPr>
            <p:ph idx="1"/>
          </p:nvPr>
        </p:nvSpPr>
        <p:spPr/>
        <p:txBody>
          <a:bodyPr/>
          <a:lstStyle/>
          <a:p>
            <a:pPr>
              <a:buNone/>
            </a:pPr>
            <a:endParaRPr lang="it-IT" dirty="0" smtClean="0"/>
          </a:p>
          <a:p>
            <a:pPr>
              <a:buNone/>
            </a:pPr>
            <a:endParaRPr lang="it-IT" dirty="0"/>
          </a:p>
          <a:p>
            <a:pPr>
              <a:buNone/>
            </a:pPr>
            <a:endParaRPr lang="it-IT" dirty="0" smtClean="0"/>
          </a:p>
          <a:p>
            <a:pPr>
              <a:buNone/>
            </a:pPr>
            <a:r>
              <a:rPr lang="it-IT" dirty="0" smtClean="0"/>
              <a:t>Regolamenti statali</a:t>
            </a:r>
            <a:endParaRPr lang="it-IT" dirty="0"/>
          </a:p>
        </p:txBody>
      </p:sp>
      <p:sp>
        <p:nvSpPr>
          <p:cNvPr id="4" name="Parentesi graffa aperta 3"/>
          <p:cNvSpPr/>
          <p:nvPr/>
        </p:nvSpPr>
        <p:spPr>
          <a:xfrm>
            <a:off x="4139952" y="2132856"/>
            <a:ext cx="144016" cy="309634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5" name="Rettangolo 4"/>
          <p:cNvSpPr/>
          <p:nvPr/>
        </p:nvSpPr>
        <p:spPr>
          <a:xfrm>
            <a:off x="4572000" y="1916832"/>
            <a:ext cx="3096344" cy="576064"/>
          </a:xfrm>
          <a:prstGeom prst="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it-IT" dirty="0" smtClean="0"/>
              <a:t>governativi </a:t>
            </a:r>
            <a:r>
              <a:rPr lang="it-IT" dirty="0" smtClean="0">
                <a:sym typeface="Wingdings" pitchFamily="2" charset="2"/>
              </a:rPr>
              <a:t> DPR</a:t>
            </a:r>
            <a:endParaRPr lang="it-IT" dirty="0"/>
          </a:p>
        </p:txBody>
      </p:sp>
      <p:sp>
        <p:nvSpPr>
          <p:cNvPr id="6" name="Rettangolo 5"/>
          <p:cNvSpPr/>
          <p:nvPr/>
        </p:nvSpPr>
        <p:spPr>
          <a:xfrm>
            <a:off x="4572000" y="4941168"/>
            <a:ext cx="3240360" cy="576064"/>
          </a:xfrm>
          <a:prstGeom prst="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it-IT" dirty="0" smtClean="0"/>
              <a:t>interministeriali </a:t>
            </a:r>
            <a:r>
              <a:rPr lang="it-IT" dirty="0" smtClean="0">
                <a:sym typeface="Wingdings" pitchFamily="2" charset="2"/>
              </a:rPr>
              <a:t> D. </a:t>
            </a:r>
            <a:r>
              <a:rPr lang="it-IT" dirty="0" err="1" smtClean="0">
                <a:sym typeface="Wingdings" pitchFamily="2" charset="2"/>
              </a:rPr>
              <a:t>Interm</a:t>
            </a:r>
            <a:r>
              <a:rPr lang="it-IT" dirty="0" smtClean="0">
                <a:sym typeface="Wingdings" pitchFamily="2" charset="2"/>
              </a:rPr>
              <a:t>.</a:t>
            </a:r>
            <a:endParaRPr lang="it-IT" dirty="0"/>
          </a:p>
        </p:txBody>
      </p:sp>
      <p:sp>
        <p:nvSpPr>
          <p:cNvPr id="7" name="Rettangolo 6"/>
          <p:cNvSpPr/>
          <p:nvPr/>
        </p:nvSpPr>
        <p:spPr>
          <a:xfrm>
            <a:off x="4572000" y="3501008"/>
            <a:ext cx="3168352" cy="576064"/>
          </a:xfrm>
          <a:prstGeom prst="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it-IT" dirty="0" smtClean="0"/>
              <a:t>ministeriali </a:t>
            </a:r>
            <a:r>
              <a:rPr lang="it-IT" dirty="0" smtClean="0">
                <a:sym typeface="Wingdings" pitchFamily="2" charset="2"/>
              </a:rPr>
              <a:t> DM</a:t>
            </a:r>
            <a:r>
              <a:rPr lang="it-IT" dirty="0" smtClean="0"/>
              <a:t> </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755576" y="332657"/>
            <a:ext cx="7772400" cy="576064"/>
          </a:xfrm>
        </p:spPr>
        <p:txBody>
          <a:bodyPr>
            <a:normAutofit fontScale="90000"/>
          </a:bodyPr>
          <a:lstStyle/>
          <a:p>
            <a:r>
              <a:rPr lang="it-IT" dirty="0" smtClean="0"/>
              <a:t>Legge 400</a:t>
            </a:r>
            <a:endParaRPr lang="it-IT" dirty="0"/>
          </a:p>
        </p:txBody>
      </p:sp>
      <p:sp>
        <p:nvSpPr>
          <p:cNvPr id="3" name="Sottotitolo 2"/>
          <p:cNvSpPr>
            <a:spLocks noGrp="1"/>
          </p:cNvSpPr>
          <p:nvPr>
            <p:ph type="subTitle" idx="1"/>
          </p:nvPr>
        </p:nvSpPr>
        <p:spPr>
          <a:xfrm>
            <a:off x="683568" y="1268760"/>
            <a:ext cx="7848872" cy="5112568"/>
          </a:xfrm>
        </p:spPr>
        <p:txBody>
          <a:bodyPr>
            <a:normAutofit fontScale="70000" lnSpcReduction="20000"/>
          </a:bodyPr>
          <a:lstStyle/>
          <a:p>
            <a:pPr algn="l"/>
            <a:r>
              <a:rPr lang="it-IT" dirty="0" smtClean="0">
                <a:solidFill>
                  <a:srgbClr val="0070C0"/>
                </a:solidFill>
              </a:rPr>
              <a:t>17. Regolamenti. </a:t>
            </a:r>
          </a:p>
          <a:p>
            <a:pPr algn="l"/>
            <a:r>
              <a:rPr lang="it-IT" dirty="0" smtClean="0">
                <a:solidFill>
                  <a:srgbClr val="0070C0"/>
                </a:solidFill>
              </a:rPr>
              <a:t>1. Con decreto del Presidente della Repubblica, previa deliberazione del Consiglio dei ministri, sentito il parere del Consiglio di Stato che deve pronunziarsi entro novanta giorni dalla richiesta, possono essere emanati regolamenti per disciplinare:  </a:t>
            </a:r>
          </a:p>
          <a:p>
            <a:pPr algn="l"/>
            <a:r>
              <a:rPr lang="it-IT" dirty="0" smtClean="0">
                <a:solidFill>
                  <a:srgbClr val="0070C0"/>
                </a:solidFill>
              </a:rPr>
              <a:t>a) l'</a:t>
            </a:r>
            <a:r>
              <a:rPr lang="it-IT" dirty="0" smtClean="0">
                <a:solidFill>
                  <a:srgbClr val="0070C0"/>
                </a:solidFill>
                <a:effectLst>
                  <a:outerShdw blurRad="38100" dist="38100" dir="2700000" algn="tl">
                    <a:srgbClr val="000000">
                      <a:alpha val="43137"/>
                    </a:srgbClr>
                  </a:outerShdw>
                </a:effectLst>
              </a:rPr>
              <a:t>esecuzione</a:t>
            </a:r>
            <a:r>
              <a:rPr lang="it-IT" dirty="0" smtClean="0">
                <a:solidFill>
                  <a:srgbClr val="0070C0"/>
                </a:solidFill>
              </a:rPr>
              <a:t> delle leggi e dei decreti legislativi, nonché dei regolamenti comunitari;  </a:t>
            </a:r>
          </a:p>
          <a:p>
            <a:pPr algn="l"/>
            <a:r>
              <a:rPr lang="it-IT" dirty="0" smtClean="0">
                <a:solidFill>
                  <a:srgbClr val="0070C0"/>
                </a:solidFill>
              </a:rPr>
              <a:t>b) </a:t>
            </a:r>
            <a:r>
              <a:rPr lang="it-IT" dirty="0" smtClean="0">
                <a:solidFill>
                  <a:srgbClr val="0070C0"/>
                </a:solidFill>
                <a:effectLst>
                  <a:outerShdw blurRad="38100" dist="38100" dir="2700000" algn="tl">
                    <a:srgbClr val="000000">
                      <a:alpha val="43137"/>
                    </a:srgbClr>
                  </a:outerShdw>
                </a:effectLst>
              </a:rPr>
              <a:t>l'attuazione e l'integrazione </a:t>
            </a:r>
            <a:r>
              <a:rPr lang="it-IT" dirty="0" smtClean="0">
                <a:solidFill>
                  <a:srgbClr val="0070C0"/>
                </a:solidFill>
              </a:rPr>
              <a:t>delle leggi e dei decreti legislativi recanti norme di principio, esclusi quelli relativi a materie riservate alla competenza regionale;  </a:t>
            </a:r>
          </a:p>
          <a:p>
            <a:pPr algn="l"/>
            <a:r>
              <a:rPr lang="it-IT" dirty="0" smtClean="0">
                <a:solidFill>
                  <a:srgbClr val="0070C0"/>
                </a:solidFill>
              </a:rPr>
              <a:t>c) le materie in cui manchi la disciplina da  parte di leggi o di atti aventi forza di legge, sempre che </a:t>
            </a:r>
            <a:r>
              <a:rPr lang="it-IT" dirty="0" smtClean="0">
                <a:solidFill>
                  <a:srgbClr val="0070C0"/>
                </a:solidFill>
                <a:effectLst>
                  <a:outerShdw blurRad="38100" dist="38100" dir="2700000" algn="tl">
                    <a:srgbClr val="000000">
                      <a:alpha val="43137"/>
                    </a:srgbClr>
                  </a:outerShdw>
                </a:effectLst>
              </a:rPr>
              <a:t>non</a:t>
            </a:r>
            <a:r>
              <a:rPr lang="it-IT" dirty="0" smtClean="0">
                <a:solidFill>
                  <a:srgbClr val="0070C0"/>
                </a:solidFill>
              </a:rPr>
              <a:t> si tratti di materie </a:t>
            </a:r>
            <a:r>
              <a:rPr lang="it-IT" dirty="0" smtClean="0">
                <a:solidFill>
                  <a:srgbClr val="0070C0"/>
                </a:solidFill>
                <a:effectLst>
                  <a:outerShdw blurRad="38100" dist="38100" dir="2700000" algn="tl">
                    <a:srgbClr val="000000">
                      <a:alpha val="43137"/>
                    </a:srgbClr>
                  </a:outerShdw>
                </a:effectLst>
              </a:rPr>
              <a:t>comunque </a:t>
            </a:r>
            <a:r>
              <a:rPr lang="it-IT" dirty="0" smtClean="0">
                <a:solidFill>
                  <a:srgbClr val="0070C0"/>
                </a:solidFill>
              </a:rPr>
              <a:t>riservate alla legge;  [</a:t>
            </a:r>
            <a:r>
              <a:rPr lang="it-IT" dirty="0" smtClean="0">
                <a:solidFill>
                  <a:srgbClr val="0070C0"/>
                </a:solidFill>
                <a:effectLst>
                  <a:outerShdw blurRad="38100" dist="38100" dir="2700000" algn="tl">
                    <a:srgbClr val="000000">
                      <a:alpha val="43137"/>
                    </a:srgbClr>
                  </a:outerShdw>
                </a:effectLst>
              </a:rPr>
              <a:t>regolamenti indipendenti]</a:t>
            </a:r>
            <a:endParaRPr lang="it-IT" dirty="0" smtClean="0">
              <a:solidFill>
                <a:srgbClr val="0070C0"/>
              </a:solidFill>
            </a:endParaRPr>
          </a:p>
          <a:p>
            <a:pPr algn="l"/>
            <a:r>
              <a:rPr lang="it-IT" dirty="0" smtClean="0">
                <a:solidFill>
                  <a:srgbClr val="0070C0"/>
                </a:solidFill>
              </a:rPr>
              <a:t>d) l'</a:t>
            </a:r>
            <a:r>
              <a:rPr lang="it-IT" dirty="0" smtClean="0">
                <a:solidFill>
                  <a:srgbClr val="0070C0"/>
                </a:solidFill>
                <a:effectLst>
                  <a:outerShdw blurRad="38100" dist="38100" dir="2700000" algn="tl">
                    <a:srgbClr val="000000">
                      <a:alpha val="43137"/>
                    </a:srgbClr>
                  </a:outerShdw>
                </a:effectLst>
              </a:rPr>
              <a:t>organizzazione</a:t>
            </a:r>
            <a:r>
              <a:rPr lang="it-IT" dirty="0" smtClean="0">
                <a:solidFill>
                  <a:srgbClr val="0070C0"/>
                </a:solidFill>
              </a:rPr>
              <a:t> ed il funzionamento delle amministrazioni pubbliche secondo le disposizioni dettate dalla legge;  </a:t>
            </a:r>
          </a:p>
        </p:txBody>
      </p:sp>
    </p:spTree>
    <p:extLst>
      <p:ext uri="{BB962C8B-B14F-4D97-AF65-F5344CB8AC3E}">
        <p14:creationId xmlns:p14="http://schemas.microsoft.com/office/powerpoint/2010/main" val="2611666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9552" y="260649"/>
            <a:ext cx="7772400" cy="504056"/>
          </a:xfrm>
        </p:spPr>
        <p:txBody>
          <a:bodyPr>
            <a:normAutofit fontScale="90000"/>
          </a:bodyPr>
          <a:lstStyle/>
          <a:p>
            <a:r>
              <a:rPr lang="it-IT" sz="3200" dirty="0" smtClean="0"/>
              <a:t>Regolamenti: tipologie (art. 17 L. 400/1988)</a:t>
            </a:r>
            <a:endParaRPr lang="it-IT" sz="3200" dirty="0"/>
          </a:p>
        </p:txBody>
      </p:sp>
      <p:sp>
        <p:nvSpPr>
          <p:cNvPr id="3" name="Sottotitolo 2"/>
          <p:cNvSpPr>
            <a:spLocks noGrp="1"/>
          </p:cNvSpPr>
          <p:nvPr>
            <p:ph type="subTitle" idx="1"/>
          </p:nvPr>
        </p:nvSpPr>
        <p:spPr>
          <a:xfrm>
            <a:off x="395536" y="1124744"/>
            <a:ext cx="7992888" cy="4968552"/>
          </a:xfrm>
        </p:spPr>
        <p:txBody>
          <a:bodyPr/>
          <a:lstStyle/>
          <a:p>
            <a:pPr algn="l"/>
            <a:endParaRPr lang="it-IT" sz="2400" dirty="0" smtClean="0"/>
          </a:p>
          <a:p>
            <a:pPr algn="l"/>
            <a:endParaRPr lang="it-IT" sz="2400" dirty="0"/>
          </a:p>
          <a:p>
            <a:pPr algn="l"/>
            <a:endParaRPr lang="it-IT" sz="2400" dirty="0" smtClean="0"/>
          </a:p>
          <a:p>
            <a:pPr algn="l"/>
            <a:r>
              <a:rPr lang="it-IT" sz="2400" dirty="0" smtClean="0"/>
              <a:t>Regolamenti </a:t>
            </a:r>
          </a:p>
          <a:p>
            <a:pPr algn="l"/>
            <a:r>
              <a:rPr lang="it-IT" sz="2400" dirty="0" smtClean="0"/>
              <a:t>governativi</a:t>
            </a:r>
          </a:p>
          <a:p>
            <a:pPr algn="l"/>
            <a:endParaRPr lang="it-IT" sz="2400" dirty="0"/>
          </a:p>
          <a:p>
            <a:pPr algn="l"/>
            <a:endParaRPr lang="it-IT" sz="2400" dirty="0" smtClean="0"/>
          </a:p>
          <a:p>
            <a:pPr algn="l"/>
            <a:endParaRPr lang="it-IT" sz="2400" dirty="0"/>
          </a:p>
          <a:p>
            <a:pPr algn="l"/>
            <a:r>
              <a:rPr lang="it-IT" sz="2400" dirty="0" smtClean="0"/>
              <a:t>Regolamenti </a:t>
            </a:r>
          </a:p>
          <a:p>
            <a:pPr algn="l"/>
            <a:r>
              <a:rPr lang="it-IT" sz="2400" dirty="0" smtClean="0"/>
              <a:t>ministeriali</a:t>
            </a:r>
            <a:endParaRPr lang="it-IT" sz="2400" dirty="0"/>
          </a:p>
        </p:txBody>
      </p:sp>
      <p:sp>
        <p:nvSpPr>
          <p:cNvPr id="10" name="Parentesi graffa aperta 9"/>
          <p:cNvSpPr/>
          <p:nvPr/>
        </p:nvSpPr>
        <p:spPr>
          <a:xfrm>
            <a:off x="2195736" y="1628800"/>
            <a:ext cx="227456" cy="230425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2" name="Text Box 19"/>
          <p:cNvSpPr txBox="1">
            <a:spLocks noChangeArrowheads="1"/>
          </p:cNvSpPr>
          <p:nvPr/>
        </p:nvSpPr>
        <p:spPr bwMode="auto">
          <a:xfrm>
            <a:off x="2555777" y="1628800"/>
            <a:ext cx="3096344" cy="2017712"/>
          </a:xfrm>
          <a:prstGeom prst="rect">
            <a:avLst/>
          </a:prstGeom>
          <a:noFill/>
          <a:ln w="9525">
            <a:noFill/>
            <a:miter lim="800000"/>
            <a:headEnd/>
            <a:tailEnd/>
          </a:ln>
          <a:effectLst/>
        </p:spPr>
        <p:txBody>
          <a:bodyPr wrap="square">
            <a:spAutoFit/>
          </a:bodyPr>
          <a:lstStyle/>
          <a:p>
            <a:pPr marL="342900" indent="-342900">
              <a:spcBef>
                <a:spcPct val="50000"/>
              </a:spcBef>
              <a:buFontTx/>
              <a:buAutoNum type="alphaLcParenR"/>
            </a:pPr>
            <a:r>
              <a:rPr lang="it-IT" dirty="0"/>
              <a:t>di esecuzione</a:t>
            </a:r>
          </a:p>
          <a:p>
            <a:pPr marL="342900" indent="-342900">
              <a:spcBef>
                <a:spcPct val="50000"/>
              </a:spcBef>
              <a:buFontTx/>
              <a:buAutoNum type="alphaLcParenR"/>
            </a:pPr>
            <a:r>
              <a:rPr lang="it-IT" dirty="0"/>
              <a:t>di attuazione/integrazione</a:t>
            </a:r>
          </a:p>
          <a:p>
            <a:pPr marL="342900" indent="-342900">
              <a:spcBef>
                <a:spcPct val="50000"/>
              </a:spcBef>
              <a:buFontTx/>
              <a:buAutoNum type="alphaLcParenR"/>
            </a:pPr>
            <a:r>
              <a:rPr lang="it-IT" dirty="0"/>
              <a:t>indipendenti</a:t>
            </a:r>
          </a:p>
          <a:p>
            <a:pPr marL="342900" indent="-342900">
              <a:spcBef>
                <a:spcPct val="50000"/>
              </a:spcBef>
              <a:buFontTx/>
              <a:buAutoNum type="alphaLcParenR"/>
            </a:pPr>
            <a:r>
              <a:rPr lang="it-IT" dirty="0"/>
              <a:t>di organizzazione</a:t>
            </a:r>
          </a:p>
          <a:p>
            <a:pPr marL="342900" indent="-342900">
              <a:spcBef>
                <a:spcPct val="50000"/>
              </a:spcBef>
              <a:buFontTx/>
              <a:buAutoNum type="alphaLcParenR"/>
            </a:pPr>
            <a:r>
              <a:rPr lang="it-IT" dirty="0"/>
              <a:t>di “delegificazione” </a:t>
            </a:r>
            <a:r>
              <a:rPr lang="it-IT" sz="1400" dirty="0"/>
              <a:t>(art. 17.2)</a:t>
            </a:r>
            <a:endParaRPr lang="it-IT" dirty="0"/>
          </a:p>
        </p:txBody>
      </p:sp>
      <p:sp>
        <p:nvSpPr>
          <p:cNvPr id="13" name="Parentesi graffa aperta 12"/>
          <p:cNvSpPr/>
          <p:nvPr/>
        </p:nvSpPr>
        <p:spPr>
          <a:xfrm>
            <a:off x="2339752" y="4797152"/>
            <a:ext cx="45719" cy="57606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4" name="Rettangolo 13"/>
          <p:cNvSpPr/>
          <p:nvPr/>
        </p:nvSpPr>
        <p:spPr>
          <a:xfrm>
            <a:off x="2483768" y="4869160"/>
            <a:ext cx="3529050" cy="369332"/>
          </a:xfrm>
          <a:prstGeom prst="rect">
            <a:avLst/>
          </a:prstGeom>
        </p:spPr>
        <p:txBody>
          <a:bodyPr wrap="square">
            <a:spAutoFit/>
          </a:bodyPr>
          <a:lstStyle/>
          <a:p>
            <a:pPr marL="342900" indent="-342900">
              <a:spcBef>
                <a:spcPct val="50000"/>
              </a:spcBef>
            </a:pPr>
            <a:r>
              <a:rPr lang="it-IT" dirty="0"/>
              <a:t>s</a:t>
            </a:r>
            <a:r>
              <a:rPr lang="it-IT" dirty="0" smtClean="0"/>
              <a:t>olo di attuazione/integrazione</a:t>
            </a:r>
            <a:endParaRPr lang="it-IT" dirty="0"/>
          </a:p>
        </p:txBody>
      </p:sp>
      <p:sp>
        <p:nvSpPr>
          <p:cNvPr id="15" name="Rettangolo arrotondato 14"/>
          <p:cNvSpPr/>
          <p:nvPr/>
        </p:nvSpPr>
        <p:spPr>
          <a:xfrm>
            <a:off x="5724128" y="1556792"/>
            <a:ext cx="2448272" cy="36004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t-IT" dirty="0"/>
              <a:t>a</a:t>
            </a:r>
            <a:r>
              <a:rPr lang="it-IT" dirty="0" smtClean="0"/>
              <a:t>nche riserva assoluta</a:t>
            </a:r>
            <a:r>
              <a:rPr lang="it-IT" dirty="0" smtClean="0">
                <a:solidFill>
                  <a:srgbClr val="FF0000"/>
                </a:solidFill>
              </a:rPr>
              <a:t>?</a:t>
            </a:r>
            <a:endParaRPr lang="it-IT" dirty="0"/>
          </a:p>
        </p:txBody>
      </p:sp>
      <p:sp>
        <p:nvSpPr>
          <p:cNvPr id="16" name="Rettangolo arrotondato 15"/>
          <p:cNvSpPr/>
          <p:nvPr/>
        </p:nvSpPr>
        <p:spPr>
          <a:xfrm>
            <a:off x="5724128" y="1988840"/>
            <a:ext cx="2448272" cy="36004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t-IT" dirty="0"/>
              <a:t>s</a:t>
            </a:r>
            <a:r>
              <a:rPr lang="it-IT" dirty="0" smtClean="0"/>
              <a:t>olo riserva relativa</a:t>
            </a:r>
            <a:endParaRPr lang="it-IT" dirty="0"/>
          </a:p>
        </p:txBody>
      </p:sp>
      <p:sp>
        <p:nvSpPr>
          <p:cNvPr id="17" name="Rettangolo arrotondato 16"/>
          <p:cNvSpPr/>
          <p:nvPr/>
        </p:nvSpPr>
        <p:spPr>
          <a:xfrm>
            <a:off x="5724128" y="2420888"/>
            <a:ext cx="2448272" cy="36004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t-IT" dirty="0" smtClean="0"/>
              <a:t>nessuna riserva</a:t>
            </a:r>
            <a:endParaRPr lang="it-IT" dirty="0"/>
          </a:p>
        </p:txBody>
      </p:sp>
      <p:sp>
        <p:nvSpPr>
          <p:cNvPr id="18" name="Rettangolo arrotondato 17"/>
          <p:cNvSpPr/>
          <p:nvPr/>
        </p:nvSpPr>
        <p:spPr>
          <a:xfrm>
            <a:off x="5724128" y="2924944"/>
            <a:ext cx="2448272" cy="28803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t-IT" dirty="0" smtClean="0"/>
              <a:t>Art. 97 Cost.</a:t>
            </a:r>
            <a:endParaRPr lang="it-IT" dirty="0"/>
          </a:p>
        </p:txBody>
      </p:sp>
    </p:spTree>
    <p:extLst>
      <p:ext uri="{BB962C8B-B14F-4D97-AF65-F5344CB8AC3E}">
        <p14:creationId xmlns:p14="http://schemas.microsoft.com/office/powerpoint/2010/main" val="373871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755576" y="260649"/>
            <a:ext cx="7772400" cy="504056"/>
          </a:xfrm>
        </p:spPr>
        <p:txBody>
          <a:bodyPr>
            <a:normAutofit fontScale="90000"/>
          </a:bodyPr>
          <a:lstStyle/>
          <a:p>
            <a:r>
              <a:rPr lang="it-IT" dirty="0" smtClean="0"/>
              <a:t>Riserve assolute</a:t>
            </a:r>
            <a:endParaRPr lang="it-IT" dirty="0"/>
          </a:p>
        </p:txBody>
      </p:sp>
      <p:sp>
        <p:nvSpPr>
          <p:cNvPr id="3" name="Sottotitolo 2"/>
          <p:cNvSpPr>
            <a:spLocks noGrp="1"/>
          </p:cNvSpPr>
          <p:nvPr>
            <p:ph type="subTitle" idx="1"/>
          </p:nvPr>
        </p:nvSpPr>
        <p:spPr>
          <a:xfrm>
            <a:off x="395536" y="1052736"/>
            <a:ext cx="8496944" cy="5328592"/>
          </a:xfrm>
        </p:spPr>
        <p:txBody>
          <a:bodyPr>
            <a:normAutofit fontScale="85000" lnSpcReduction="10000"/>
          </a:bodyPr>
          <a:lstStyle/>
          <a:p>
            <a:pPr algn="l"/>
            <a:r>
              <a:rPr lang="it-IT" b="1" dirty="0">
                <a:solidFill>
                  <a:schemeClr val="tx2"/>
                </a:solidFill>
              </a:rPr>
              <a:t>Art. 13.</a:t>
            </a:r>
          </a:p>
          <a:p>
            <a:pPr algn="l"/>
            <a:r>
              <a:rPr lang="it-IT" dirty="0">
                <a:solidFill>
                  <a:schemeClr val="tx2"/>
                </a:solidFill>
              </a:rPr>
              <a:t>La libertà personale è inviolabile.</a:t>
            </a:r>
          </a:p>
          <a:p>
            <a:pPr algn="l"/>
            <a:r>
              <a:rPr lang="it-IT" dirty="0">
                <a:solidFill>
                  <a:schemeClr val="tx2"/>
                </a:solidFill>
              </a:rPr>
              <a:t>Non è ammessa forma alcuna di detenzione, di ispezione o perquisizione personale, né qualsiasi altra restrizione della libertà personale, se non per atto motivato </a:t>
            </a:r>
            <a:r>
              <a:rPr lang="it-IT" b="1" dirty="0">
                <a:solidFill>
                  <a:schemeClr val="tx2"/>
                </a:solidFill>
                <a:effectLst>
                  <a:outerShdw blurRad="38100" dist="38100" dir="2700000" algn="tl">
                    <a:srgbClr val="000000">
                      <a:alpha val="43137"/>
                    </a:srgbClr>
                  </a:outerShdw>
                </a:effectLst>
              </a:rPr>
              <a:t>dell’autorità giudiziaria</a:t>
            </a:r>
            <a:r>
              <a:rPr lang="it-IT" dirty="0">
                <a:solidFill>
                  <a:schemeClr val="tx2"/>
                </a:solidFill>
              </a:rPr>
              <a:t> e </a:t>
            </a:r>
            <a:r>
              <a:rPr lang="it-IT" b="1" dirty="0">
                <a:solidFill>
                  <a:schemeClr val="tx2"/>
                </a:solidFill>
                <a:effectLst>
                  <a:outerShdw blurRad="38100" dist="38100" dir="2700000" algn="tl">
                    <a:srgbClr val="000000">
                      <a:alpha val="43137"/>
                    </a:srgbClr>
                  </a:outerShdw>
                </a:effectLst>
              </a:rPr>
              <a:t>nei soli casi e modi previsti dalla legge</a:t>
            </a:r>
            <a:r>
              <a:rPr lang="it-IT" dirty="0">
                <a:solidFill>
                  <a:schemeClr val="tx2"/>
                </a:solidFill>
              </a:rPr>
              <a:t>.</a:t>
            </a:r>
          </a:p>
          <a:p>
            <a:pPr algn="l"/>
            <a:r>
              <a:rPr lang="it-IT" dirty="0">
                <a:solidFill>
                  <a:schemeClr val="tx2"/>
                </a:solidFill>
              </a:rPr>
              <a:t>In casi eccezionali di necessità ed urgenza, </a:t>
            </a:r>
            <a:r>
              <a:rPr lang="it-IT" b="1" dirty="0">
                <a:solidFill>
                  <a:schemeClr val="tx2"/>
                </a:solidFill>
                <a:effectLst>
                  <a:outerShdw blurRad="38100" dist="38100" dir="2700000" algn="tl">
                    <a:srgbClr val="000000">
                      <a:alpha val="43137"/>
                    </a:srgbClr>
                  </a:outerShdw>
                </a:effectLst>
              </a:rPr>
              <a:t>indicati tassativamente dalla legge</a:t>
            </a:r>
            <a:r>
              <a:rPr lang="it-IT" dirty="0">
                <a:solidFill>
                  <a:schemeClr val="tx2"/>
                </a:solidFill>
              </a:rPr>
              <a:t>, l’autorità di pubblica sicurezza può adottare provvedimenti provvisori, che devono essere comunicati entro quarantotto ore </a:t>
            </a:r>
            <a:r>
              <a:rPr lang="it-IT" b="1" dirty="0">
                <a:solidFill>
                  <a:schemeClr val="tx2"/>
                </a:solidFill>
                <a:effectLst>
                  <a:outerShdw blurRad="38100" dist="38100" dir="2700000" algn="tl">
                    <a:srgbClr val="000000">
                      <a:alpha val="43137"/>
                    </a:srgbClr>
                  </a:outerShdw>
                </a:effectLst>
              </a:rPr>
              <a:t>all’autorità giudiziaria </a:t>
            </a:r>
            <a:r>
              <a:rPr lang="it-IT" dirty="0">
                <a:solidFill>
                  <a:schemeClr val="tx2"/>
                </a:solidFill>
              </a:rPr>
              <a:t>e, se questa non li </a:t>
            </a:r>
            <a:r>
              <a:rPr lang="it-IT" b="1" dirty="0">
                <a:solidFill>
                  <a:schemeClr val="tx2"/>
                </a:solidFill>
                <a:effectLst>
                  <a:outerShdw blurRad="38100" dist="38100" dir="2700000" algn="tl">
                    <a:srgbClr val="000000">
                      <a:alpha val="43137"/>
                    </a:srgbClr>
                  </a:outerShdw>
                </a:effectLst>
              </a:rPr>
              <a:t>convalida</a:t>
            </a:r>
            <a:r>
              <a:rPr lang="it-IT" dirty="0">
                <a:solidFill>
                  <a:schemeClr val="tx2"/>
                </a:solidFill>
              </a:rPr>
              <a:t> nelle successive quarantotto ore, si intendono revocati e restano privi di ogni effetto.</a:t>
            </a:r>
          </a:p>
          <a:p>
            <a:pPr algn="l"/>
            <a:endParaRPr lang="it-IT" dirty="0"/>
          </a:p>
        </p:txBody>
      </p:sp>
    </p:spTree>
    <p:extLst>
      <p:ext uri="{BB962C8B-B14F-4D97-AF65-F5344CB8AC3E}">
        <p14:creationId xmlns:p14="http://schemas.microsoft.com/office/powerpoint/2010/main" val="2703735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75946" y="820139"/>
            <a:ext cx="3491998" cy="400110"/>
          </a:xfrm>
          <a:prstGeom prst="rect">
            <a:avLst/>
          </a:prstGeom>
          <a:noFill/>
        </p:spPr>
        <p:txBody>
          <a:bodyPr wrap="square" rtlCol="0">
            <a:spAutoFit/>
          </a:bodyPr>
          <a:lstStyle/>
          <a:p>
            <a:r>
              <a:rPr lang="it-IT" sz="2000" dirty="0" smtClean="0">
                <a:hlinkClick r:id="rId2"/>
              </a:rPr>
              <a:t>REGOLAMENTO DI ESECUZIONE</a:t>
            </a:r>
            <a:endParaRPr lang="it-IT" sz="2000" dirty="0"/>
          </a:p>
        </p:txBody>
      </p:sp>
      <p:sp>
        <p:nvSpPr>
          <p:cNvPr id="3" name="Ovale 2"/>
          <p:cNvSpPr/>
          <p:nvPr/>
        </p:nvSpPr>
        <p:spPr>
          <a:xfrm>
            <a:off x="1115616" y="1628800"/>
            <a:ext cx="1944216" cy="18722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Norma = fattispecie +sanzioni</a:t>
            </a:r>
            <a:endParaRPr lang="it-IT" dirty="0"/>
          </a:p>
        </p:txBody>
      </p:sp>
      <p:pic>
        <p:nvPicPr>
          <p:cNvPr id="1026" name="Picture 2" descr="https://encrypted-tbn2.gstatic.com/images?q=tbn:ANd9GcSGWaUqEd8Ilx0PqQRQOl_F7RzkxvrCCtl6qhRjqtG_FPP8576gzQ"/>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3501008"/>
            <a:ext cx="2619375" cy="1743076"/>
          </a:xfrm>
          <a:prstGeom prst="rect">
            <a:avLst/>
          </a:prstGeom>
          <a:noFill/>
          <a:extLst>
            <a:ext uri="{909E8E84-426E-40DD-AFC4-6F175D3DCCD1}">
              <a14:hiddenFill xmlns:a14="http://schemas.microsoft.com/office/drawing/2010/main">
                <a:solidFill>
                  <a:srgbClr val="FFFFFF"/>
                </a:solidFill>
              </a14:hiddenFill>
            </a:ext>
          </a:extLst>
        </p:spPr>
      </p:pic>
      <p:cxnSp>
        <p:nvCxnSpPr>
          <p:cNvPr id="6" name="Connettore 2 5"/>
          <p:cNvCxnSpPr/>
          <p:nvPr/>
        </p:nvCxnSpPr>
        <p:spPr>
          <a:xfrm flipH="1">
            <a:off x="3347864" y="1220249"/>
            <a:ext cx="432048" cy="25687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CasellaDiTesto 6"/>
          <p:cNvSpPr txBox="1"/>
          <p:nvPr/>
        </p:nvSpPr>
        <p:spPr>
          <a:xfrm>
            <a:off x="4716016" y="835528"/>
            <a:ext cx="3744416" cy="400110"/>
          </a:xfrm>
          <a:prstGeom prst="rect">
            <a:avLst/>
          </a:prstGeom>
          <a:noFill/>
        </p:spPr>
        <p:txBody>
          <a:bodyPr wrap="square" rtlCol="0">
            <a:spAutoFit/>
          </a:bodyPr>
          <a:lstStyle/>
          <a:p>
            <a:r>
              <a:rPr lang="it-IT" sz="2000" dirty="0" smtClean="0">
                <a:hlinkClick r:id="rId4"/>
              </a:rPr>
              <a:t>REGOLAMENTO </a:t>
            </a:r>
            <a:r>
              <a:rPr lang="it-IT" sz="2000" dirty="0">
                <a:hlinkClick r:id="rId4"/>
              </a:rPr>
              <a:t>DI ATTUAZIONE</a:t>
            </a:r>
            <a:endParaRPr lang="it-IT" sz="2000" dirty="0"/>
          </a:p>
        </p:txBody>
      </p:sp>
      <p:sp>
        <p:nvSpPr>
          <p:cNvPr id="10" name="Ovale 9"/>
          <p:cNvSpPr/>
          <p:nvPr/>
        </p:nvSpPr>
        <p:spPr>
          <a:xfrm>
            <a:off x="5004048" y="1628800"/>
            <a:ext cx="1800200" cy="108012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Ovale 10"/>
          <p:cNvSpPr/>
          <p:nvPr/>
        </p:nvSpPr>
        <p:spPr>
          <a:xfrm>
            <a:off x="5157356" y="1772816"/>
            <a:ext cx="1574883" cy="792088"/>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Ovale 7"/>
          <p:cNvSpPr/>
          <p:nvPr/>
        </p:nvSpPr>
        <p:spPr>
          <a:xfrm>
            <a:off x="4716016" y="1495352"/>
            <a:ext cx="2376264" cy="2304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Principi &lt;- legge</a:t>
            </a:r>
          </a:p>
          <a:p>
            <a:pPr algn="ctr"/>
            <a:endParaRPr lang="it-IT" dirty="0" smtClean="0"/>
          </a:p>
          <a:p>
            <a:pPr algn="ctr"/>
            <a:r>
              <a:rPr lang="it-IT" dirty="0" smtClean="0"/>
              <a:t>Dettaglio &lt;- regolamento</a:t>
            </a:r>
            <a:endParaRPr lang="it-IT" dirty="0"/>
          </a:p>
        </p:txBody>
      </p:sp>
      <p:sp>
        <p:nvSpPr>
          <p:cNvPr id="12" name="Ovale 11"/>
          <p:cNvSpPr/>
          <p:nvPr/>
        </p:nvSpPr>
        <p:spPr>
          <a:xfrm>
            <a:off x="5044697" y="1772816"/>
            <a:ext cx="1800200" cy="802656"/>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rgbClr val="FF0000"/>
                </a:solidFill>
              </a:rPr>
              <a:t>Principi &lt;- legge</a:t>
            </a:r>
          </a:p>
        </p:txBody>
      </p:sp>
      <p:cxnSp>
        <p:nvCxnSpPr>
          <p:cNvPr id="14" name="Connettore 2 13"/>
          <p:cNvCxnSpPr/>
          <p:nvPr/>
        </p:nvCxnSpPr>
        <p:spPr>
          <a:xfrm>
            <a:off x="4860032" y="1220249"/>
            <a:ext cx="144016" cy="5525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CasellaDiTesto 14"/>
          <p:cNvSpPr txBox="1"/>
          <p:nvPr/>
        </p:nvSpPr>
        <p:spPr>
          <a:xfrm>
            <a:off x="251520" y="1772816"/>
            <a:ext cx="936104" cy="369332"/>
          </a:xfrm>
          <a:prstGeom prst="rect">
            <a:avLst/>
          </a:prstGeom>
          <a:noFill/>
        </p:spPr>
        <p:txBody>
          <a:bodyPr wrap="square" rtlCol="0">
            <a:spAutoFit/>
          </a:bodyPr>
          <a:lstStyle/>
          <a:p>
            <a:r>
              <a:rPr lang="it-IT" dirty="0" smtClean="0">
                <a:solidFill>
                  <a:srgbClr val="FF0000"/>
                </a:solidFill>
              </a:rPr>
              <a:t>legge</a:t>
            </a:r>
            <a:endParaRPr lang="it-IT" dirty="0">
              <a:solidFill>
                <a:srgbClr val="FF0000"/>
              </a:solidFill>
            </a:endParaRPr>
          </a:p>
        </p:txBody>
      </p:sp>
      <p:cxnSp>
        <p:nvCxnSpPr>
          <p:cNvPr id="17" name="Connettore 2 16"/>
          <p:cNvCxnSpPr/>
          <p:nvPr/>
        </p:nvCxnSpPr>
        <p:spPr>
          <a:xfrm>
            <a:off x="899592" y="1957482"/>
            <a:ext cx="288032" cy="184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817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620688"/>
            <a:ext cx="7772400" cy="434479"/>
          </a:xfrm>
        </p:spPr>
        <p:txBody>
          <a:bodyPr>
            <a:normAutofit fontScale="90000"/>
          </a:bodyPr>
          <a:lstStyle/>
          <a:p>
            <a:r>
              <a:rPr lang="it-IT" sz="2400" b="1" dirty="0" smtClean="0"/>
              <a:t>FATTISPECIE</a:t>
            </a:r>
            <a:endParaRPr lang="it-IT" sz="2400" b="1" dirty="0"/>
          </a:p>
        </p:txBody>
      </p:sp>
      <p:sp>
        <p:nvSpPr>
          <p:cNvPr id="3" name="Sottotitolo 2"/>
          <p:cNvSpPr>
            <a:spLocks noGrp="1"/>
          </p:cNvSpPr>
          <p:nvPr>
            <p:ph type="subTitle" idx="1"/>
          </p:nvPr>
        </p:nvSpPr>
        <p:spPr>
          <a:xfrm>
            <a:off x="683568" y="1268760"/>
            <a:ext cx="7776864" cy="4968552"/>
          </a:xfrm>
        </p:spPr>
        <p:txBody>
          <a:bodyPr>
            <a:normAutofit/>
          </a:bodyPr>
          <a:lstStyle/>
          <a:p>
            <a:endParaRPr lang="it-IT" sz="1800" dirty="0" smtClean="0">
              <a:solidFill>
                <a:schemeClr val="tx2">
                  <a:lumMod val="75000"/>
                </a:schemeClr>
              </a:solidFill>
            </a:endParaRPr>
          </a:p>
          <a:p>
            <a:endParaRPr lang="it-IT" sz="1800" dirty="0">
              <a:solidFill>
                <a:schemeClr val="tx2">
                  <a:lumMod val="75000"/>
                </a:schemeClr>
              </a:solidFill>
            </a:endParaRPr>
          </a:p>
          <a:p>
            <a:endParaRPr lang="it-IT" sz="1800" dirty="0" smtClean="0">
              <a:solidFill>
                <a:schemeClr val="tx2">
                  <a:lumMod val="75000"/>
                </a:schemeClr>
              </a:solidFill>
            </a:endParaRPr>
          </a:p>
          <a:p>
            <a:endParaRPr lang="it-IT" sz="1800" dirty="0">
              <a:solidFill>
                <a:schemeClr val="tx2">
                  <a:lumMod val="75000"/>
                </a:schemeClr>
              </a:solidFill>
            </a:endParaRPr>
          </a:p>
          <a:p>
            <a:pPr algn="l"/>
            <a:endParaRPr lang="it-IT" sz="1800" dirty="0" smtClean="0">
              <a:solidFill>
                <a:schemeClr val="tx2">
                  <a:lumMod val="75000"/>
                </a:schemeClr>
              </a:solidFill>
            </a:endParaRPr>
          </a:p>
          <a:p>
            <a:pPr algn="l"/>
            <a:endParaRPr lang="it-IT" sz="1800" dirty="0" smtClean="0">
              <a:solidFill>
                <a:schemeClr val="tx2">
                  <a:lumMod val="75000"/>
                </a:schemeClr>
              </a:solidFill>
            </a:endParaRPr>
          </a:p>
          <a:p>
            <a:pPr algn="l"/>
            <a:endParaRPr lang="it-IT" sz="1800" dirty="0" smtClean="0">
              <a:solidFill>
                <a:schemeClr val="tx2">
                  <a:lumMod val="75000"/>
                </a:schemeClr>
              </a:solidFill>
            </a:endParaRPr>
          </a:p>
          <a:p>
            <a:pPr algn="l"/>
            <a:r>
              <a:rPr lang="it-IT" sz="2000" dirty="0" smtClean="0">
                <a:solidFill>
                  <a:schemeClr val="tx2">
                    <a:lumMod val="75000"/>
                  </a:schemeClr>
                </a:solidFill>
              </a:rPr>
              <a:t>Fattispecie  </a:t>
            </a:r>
          </a:p>
          <a:p>
            <a:pPr algn="l"/>
            <a:endParaRPr lang="it-IT" sz="1800" dirty="0">
              <a:solidFill>
                <a:schemeClr val="tx2">
                  <a:lumMod val="75000"/>
                </a:schemeClr>
              </a:solidFill>
            </a:endParaRPr>
          </a:p>
        </p:txBody>
      </p:sp>
      <p:sp>
        <p:nvSpPr>
          <p:cNvPr id="4" name="Parentesi graffa aperta 3"/>
          <p:cNvSpPr/>
          <p:nvPr/>
        </p:nvSpPr>
        <p:spPr>
          <a:xfrm>
            <a:off x="1979712" y="2348880"/>
            <a:ext cx="432048" cy="288032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5" name="CasellaDiTesto 4"/>
          <p:cNvSpPr txBox="1"/>
          <p:nvPr/>
        </p:nvSpPr>
        <p:spPr>
          <a:xfrm>
            <a:off x="2627784" y="2276872"/>
            <a:ext cx="1440160" cy="369332"/>
          </a:xfrm>
          <a:prstGeom prst="rect">
            <a:avLst/>
          </a:prstGeom>
          <a:noFill/>
        </p:spPr>
        <p:txBody>
          <a:bodyPr wrap="square" rtlCol="0">
            <a:spAutoFit/>
          </a:bodyPr>
          <a:lstStyle/>
          <a:p>
            <a:r>
              <a:rPr lang="it-IT" dirty="0" smtClean="0"/>
              <a:t>astratta</a:t>
            </a:r>
            <a:endParaRPr lang="it-IT" dirty="0"/>
          </a:p>
        </p:txBody>
      </p:sp>
      <p:sp>
        <p:nvSpPr>
          <p:cNvPr id="6" name="CasellaDiTesto 5"/>
          <p:cNvSpPr txBox="1"/>
          <p:nvPr/>
        </p:nvSpPr>
        <p:spPr>
          <a:xfrm>
            <a:off x="2627784" y="4941168"/>
            <a:ext cx="1440160" cy="369332"/>
          </a:xfrm>
          <a:prstGeom prst="rect">
            <a:avLst/>
          </a:prstGeom>
          <a:noFill/>
        </p:spPr>
        <p:txBody>
          <a:bodyPr wrap="square" rtlCol="0">
            <a:spAutoFit/>
          </a:bodyPr>
          <a:lstStyle/>
          <a:p>
            <a:r>
              <a:rPr lang="it-IT" dirty="0" smtClean="0"/>
              <a:t>concreta</a:t>
            </a:r>
            <a:endParaRPr lang="it-IT" dirty="0"/>
          </a:p>
        </p:txBody>
      </p:sp>
      <p:sp>
        <p:nvSpPr>
          <p:cNvPr id="7" name="CasellaDiTesto 6"/>
          <p:cNvSpPr txBox="1"/>
          <p:nvPr/>
        </p:nvSpPr>
        <p:spPr>
          <a:xfrm>
            <a:off x="3779912" y="1772816"/>
            <a:ext cx="3456384" cy="2739211"/>
          </a:xfrm>
          <a:prstGeom prst="rect">
            <a:avLst/>
          </a:prstGeom>
          <a:noFill/>
        </p:spPr>
        <p:txBody>
          <a:bodyPr wrap="square" rtlCol="0">
            <a:spAutoFit/>
          </a:bodyPr>
          <a:lstStyle/>
          <a:p>
            <a:r>
              <a:rPr lang="it-IT" dirty="0"/>
              <a:t>parte della </a:t>
            </a:r>
            <a:r>
              <a:rPr lang="it-IT" dirty="0">
                <a:hlinkClick r:id="rId2" tooltip="Norma (diritto)"/>
              </a:rPr>
              <a:t>norma giuridica</a:t>
            </a:r>
            <a:r>
              <a:rPr lang="it-IT" dirty="0"/>
              <a:t> nella quale sono descritte le condizioni il cui avverarsi rende la norma stessa </a:t>
            </a:r>
            <a:r>
              <a:rPr lang="it-IT" dirty="0" smtClean="0"/>
              <a:t>applicabile: </a:t>
            </a:r>
            <a:r>
              <a:rPr lang="it-IT" dirty="0" smtClean="0">
                <a:solidFill>
                  <a:srgbClr val="FF0000"/>
                </a:solidFill>
              </a:rPr>
              <a:t>se </a:t>
            </a:r>
            <a:r>
              <a:rPr lang="it-IT" b="1" dirty="0" smtClean="0">
                <a:solidFill>
                  <a:srgbClr val="FF0000"/>
                </a:solidFill>
              </a:rPr>
              <a:t>A</a:t>
            </a:r>
            <a:r>
              <a:rPr lang="it-IT" dirty="0" smtClean="0">
                <a:solidFill>
                  <a:srgbClr val="FF0000"/>
                </a:solidFill>
              </a:rPr>
              <a:t> allora B</a:t>
            </a:r>
          </a:p>
          <a:p>
            <a:endParaRPr lang="it-IT" b="1" dirty="0" smtClean="0"/>
          </a:p>
          <a:p>
            <a:r>
              <a:rPr lang="it-IT" sz="1600" b="1" dirty="0" smtClean="0">
                <a:solidFill>
                  <a:schemeClr val="accent1">
                    <a:lumMod val="75000"/>
                  </a:schemeClr>
                </a:solidFill>
              </a:rPr>
              <a:t>Art</a:t>
            </a:r>
            <a:r>
              <a:rPr lang="it-IT" sz="1600" b="1" dirty="0">
                <a:solidFill>
                  <a:schemeClr val="accent1">
                    <a:lumMod val="75000"/>
                  </a:schemeClr>
                </a:solidFill>
              </a:rPr>
              <a:t>. </a:t>
            </a:r>
            <a:r>
              <a:rPr lang="it-IT" sz="1600" b="1" dirty="0" smtClean="0">
                <a:solidFill>
                  <a:schemeClr val="accent1">
                    <a:lumMod val="75000"/>
                  </a:schemeClr>
                </a:solidFill>
              </a:rPr>
              <a:t>575 CP - Omicidio</a:t>
            </a:r>
            <a:r>
              <a:rPr lang="it-IT" sz="1600" b="1" dirty="0">
                <a:solidFill>
                  <a:schemeClr val="accent1">
                    <a:lumMod val="75000"/>
                  </a:schemeClr>
                </a:solidFill>
              </a:rPr>
              <a:t>.</a:t>
            </a:r>
            <a:endParaRPr lang="it-IT" sz="1600" dirty="0">
              <a:solidFill>
                <a:schemeClr val="accent1">
                  <a:lumMod val="75000"/>
                </a:schemeClr>
              </a:solidFill>
            </a:endParaRPr>
          </a:p>
          <a:p>
            <a:r>
              <a:rPr lang="it-IT" sz="1600" dirty="0">
                <a:solidFill>
                  <a:schemeClr val="accent1">
                    <a:lumMod val="75000"/>
                  </a:schemeClr>
                </a:solidFill>
              </a:rPr>
              <a:t>Chiunque cagiona la morte di un uomo è punito con la reclusione non inferiore ad anni ventuno.</a:t>
            </a:r>
          </a:p>
          <a:p>
            <a:endParaRPr lang="it-IT" dirty="0"/>
          </a:p>
        </p:txBody>
      </p:sp>
      <p:pic>
        <p:nvPicPr>
          <p:cNvPr id="8" name="Immagine 7" descr="homerSimpson.jpg"/>
          <p:cNvPicPr>
            <a:picLocks noChangeAspect="1"/>
          </p:cNvPicPr>
          <p:nvPr/>
        </p:nvPicPr>
        <p:blipFill>
          <a:blip r:embed="rId3" cstate="print"/>
          <a:stretch>
            <a:fillRect/>
          </a:stretch>
        </p:blipFill>
        <p:spPr>
          <a:xfrm>
            <a:off x="3995936" y="4797152"/>
            <a:ext cx="1258078" cy="1286413"/>
          </a:xfrm>
          <a:prstGeom prst="rect">
            <a:avLst/>
          </a:prstGeom>
        </p:spPr>
      </p:pic>
    </p:spTree>
    <p:extLst>
      <p:ext uri="{BB962C8B-B14F-4D97-AF65-F5344CB8AC3E}">
        <p14:creationId xmlns:p14="http://schemas.microsoft.com/office/powerpoint/2010/main" val="3753546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961"/>
            <a:ext cx="9144000" cy="1200329"/>
          </a:xfrm>
          <a:prstGeom prst="rect">
            <a:avLst/>
          </a:prstGeom>
          <a:noFill/>
        </p:spPr>
        <p:txBody>
          <a:bodyPr wrap="square" rtlCol="0">
            <a:spAutoFit/>
          </a:bodyPr>
          <a:lstStyle/>
          <a:p>
            <a:r>
              <a:rPr lang="it-IT" sz="2400" dirty="0" smtClean="0"/>
              <a:t>NORME REGOLAMENTARI IN MATERIA COPERTA DA RISERVA ASSOLUTA</a:t>
            </a:r>
          </a:p>
          <a:p>
            <a:r>
              <a:rPr lang="it-IT" sz="2400" b="1" dirty="0"/>
              <a:t>REGIO DECRETO 6 maggio 1940, n. </a:t>
            </a:r>
            <a:r>
              <a:rPr lang="it-IT" sz="2400" b="1" dirty="0" smtClean="0"/>
              <a:t>635 – Regolamento per l’esecuzione del TULPS (1931)</a:t>
            </a:r>
            <a:endParaRPr lang="it-IT" sz="2400" dirty="0"/>
          </a:p>
        </p:txBody>
      </p:sp>
      <p:sp>
        <p:nvSpPr>
          <p:cNvPr id="5" name="CasellaDiTesto 4"/>
          <p:cNvSpPr txBox="1"/>
          <p:nvPr/>
        </p:nvSpPr>
        <p:spPr>
          <a:xfrm>
            <a:off x="503040" y="1579407"/>
            <a:ext cx="8640960" cy="5539978"/>
          </a:xfrm>
          <a:prstGeom prst="rect">
            <a:avLst/>
          </a:prstGeom>
          <a:noFill/>
        </p:spPr>
        <p:txBody>
          <a:bodyPr wrap="square" rtlCol="0">
            <a:spAutoFit/>
          </a:bodyPr>
          <a:lstStyle/>
          <a:p>
            <a:pPr lvl="0"/>
            <a:r>
              <a:rPr lang="it-IT" altLang="it-IT" sz="2800" dirty="0">
                <a:solidFill>
                  <a:srgbClr val="000000"/>
                </a:solidFill>
                <a:latin typeface="Arial Unicode MS" panose="020B0604020202020204" pitchFamily="34" charset="-128"/>
              </a:rPr>
              <a:t>Art. 24. Quando occorra sciogliere una riunione od un assembramento, il funzionario di P. S., ove non indossi l'uniforme di servizio, deve mettersi ad armacollo la sciarpa tricolore. L'ufficiale od il sottufficiale dei CC. RR. deve essere in divisa. L'invito a sciogliersi e le intimazioni si fanno « In nome della legge ». </a:t>
            </a:r>
            <a:endParaRPr lang="it-IT" altLang="it-IT" sz="2800" dirty="0" smtClean="0">
              <a:solidFill>
                <a:srgbClr val="000000"/>
              </a:solidFill>
              <a:latin typeface="Arial Unicode MS" panose="020B0604020202020204" pitchFamily="34" charset="-128"/>
            </a:endParaRPr>
          </a:p>
          <a:p>
            <a:pPr lvl="0"/>
            <a:endParaRPr lang="it-IT" altLang="it-IT" sz="2800" dirty="0">
              <a:solidFill>
                <a:srgbClr val="000000"/>
              </a:solidFill>
              <a:latin typeface="Arial Unicode MS" panose="020B0604020202020204" pitchFamily="34" charset="-128"/>
            </a:endParaRPr>
          </a:p>
          <a:p>
            <a:pPr lvl="0"/>
            <a:r>
              <a:rPr lang="it-IT" altLang="it-IT" sz="2800" dirty="0" smtClean="0">
                <a:solidFill>
                  <a:srgbClr val="000000"/>
                </a:solidFill>
                <a:latin typeface="Arial Unicode MS" panose="020B0604020202020204" pitchFamily="34" charset="-128"/>
              </a:rPr>
              <a:t>Art</a:t>
            </a:r>
            <a:r>
              <a:rPr lang="it-IT" altLang="it-IT" sz="2800" dirty="0">
                <a:solidFill>
                  <a:srgbClr val="000000"/>
                </a:solidFill>
                <a:latin typeface="Arial Unicode MS" panose="020B0604020202020204" pitchFamily="34" charset="-128"/>
              </a:rPr>
              <a:t>. 25. Qualora non sia possibile disporre della tromba per le </a:t>
            </a:r>
            <a:r>
              <a:rPr lang="it-IT" altLang="it-IT" sz="2800" dirty="0" smtClean="0">
                <a:solidFill>
                  <a:srgbClr val="000000"/>
                </a:solidFill>
                <a:latin typeface="Arial Unicode MS" panose="020B0604020202020204" pitchFamily="34" charset="-128"/>
              </a:rPr>
              <a:t>formalità </a:t>
            </a:r>
            <a:r>
              <a:rPr lang="it-IT" altLang="it-IT" sz="2800" dirty="0">
                <a:solidFill>
                  <a:srgbClr val="000000"/>
                </a:solidFill>
                <a:latin typeface="Arial Unicode MS" panose="020B0604020202020204" pitchFamily="34" charset="-128"/>
              </a:rPr>
              <a:t>di cui all'art. 23 della legge, lo scioglimento della riunione è</a:t>
            </a:r>
            <a:r>
              <a:rPr lang="it-IT" altLang="it-IT" sz="2800" dirty="0" smtClean="0">
                <a:solidFill>
                  <a:srgbClr val="000000"/>
                </a:solidFill>
                <a:latin typeface="Arial Unicode MS" panose="020B0604020202020204" pitchFamily="34" charset="-128"/>
              </a:rPr>
              <a:t> </a:t>
            </a:r>
            <a:r>
              <a:rPr lang="it-IT" altLang="it-IT" sz="2800" dirty="0">
                <a:solidFill>
                  <a:srgbClr val="000000"/>
                </a:solidFill>
                <a:latin typeface="Arial Unicode MS" panose="020B0604020202020204" pitchFamily="34" charset="-128"/>
              </a:rPr>
              <a:t>ordinato con tre intimazioni ad alta voce. </a:t>
            </a:r>
            <a:endParaRPr lang="it-IT" altLang="it-IT" sz="2800" dirty="0">
              <a:latin typeface="Arial" panose="020B0604020202020204" pitchFamily="34" charset="0"/>
            </a:endParaRPr>
          </a:p>
          <a:p>
            <a:endParaRPr lang="it-IT" dirty="0"/>
          </a:p>
        </p:txBody>
      </p:sp>
    </p:spTree>
    <p:extLst>
      <p:ext uri="{BB962C8B-B14F-4D97-AF65-F5344CB8AC3E}">
        <p14:creationId xmlns:p14="http://schemas.microsoft.com/office/powerpoint/2010/main" val="194418893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889</Words>
  <Application>Microsoft Office PowerPoint</Application>
  <PresentationFormat>Presentazione su schermo (4:3)</PresentationFormat>
  <Paragraphs>117</Paragraphs>
  <Slides>13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13</vt:i4>
      </vt:variant>
    </vt:vector>
  </HeadingPairs>
  <TitlesOfParts>
    <vt:vector size="18" baseType="lpstr">
      <vt:lpstr>Arial Unicode MS</vt:lpstr>
      <vt:lpstr>Arial</vt:lpstr>
      <vt:lpstr>Calibri</vt:lpstr>
      <vt:lpstr>Wingdings</vt:lpstr>
      <vt:lpstr>Tema di Office</vt:lpstr>
      <vt:lpstr>Regolamenti amministrativi</vt:lpstr>
      <vt:lpstr>Regolamenti: procedimento </vt:lpstr>
      <vt:lpstr>Regolamenti statali</vt:lpstr>
      <vt:lpstr>Legge 400</vt:lpstr>
      <vt:lpstr>Regolamenti: tipologie (art. 17 L. 400/1988)</vt:lpstr>
      <vt:lpstr>Riserve assolute</vt:lpstr>
      <vt:lpstr>Presentazione standard di PowerPoint</vt:lpstr>
      <vt:lpstr>FATTISPECIE</vt:lpstr>
      <vt:lpstr>Presentazione standard di PowerPoint</vt:lpstr>
      <vt:lpstr>Presentazione standard di PowerPoint</vt:lpstr>
      <vt:lpstr>Presentazione standard di PowerPoint</vt:lpstr>
      <vt:lpstr>Riserve relative</vt:lpstr>
      <vt:lpstr>Legge 400</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Regolamenti</dc:title>
  <dc:creator>roberto bin</dc:creator>
  <cp:lastModifiedBy>roberto bin</cp:lastModifiedBy>
  <cp:revision>12</cp:revision>
  <dcterms:created xsi:type="dcterms:W3CDTF">2012-10-23T08:41:53Z</dcterms:created>
  <dcterms:modified xsi:type="dcterms:W3CDTF">2018-10-30T10:03:49Z</dcterms:modified>
</cp:coreProperties>
</file>